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8" r:id="rId2"/>
    <p:sldId id="357" r:id="rId3"/>
    <p:sldId id="437" r:id="rId4"/>
    <p:sldId id="358" r:id="rId5"/>
    <p:sldId id="260" r:id="rId6"/>
    <p:sldId id="434" r:id="rId7"/>
    <p:sldId id="435" r:id="rId8"/>
    <p:sldId id="261" r:id="rId9"/>
    <p:sldId id="359" r:id="rId10"/>
    <p:sldId id="365" r:id="rId11"/>
    <p:sldId id="436" r:id="rId12"/>
    <p:sldId id="366" r:id="rId13"/>
    <p:sldId id="369" r:id="rId14"/>
    <p:sldId id="262" r:id="rId15"/>
    <p:sldId id="269" r:id="rId16"/>
    <p:sldId id="441" r:id="rId17"/>
    <p:sldId id="263" r:id="rId18"/>
    <p:sldId id="491" r:id="rId19"/>
    <p:sldId id="492" r:id="rId20"/>
    <p:sldId id="493" r:id="rId21"/>
    <p:sldId id="494" r:id="rId22"/>
    <p:sldId id="495" r:id="rId23"/>
    <p:sldId id="496" r:id="rId24"/>
    <p:sldId id="497" r:id="rId25"/>
    <p:sldId id="498" r:id="rId26"/>
    <p:sldId id="327" r:id="rId27"/>
    <p:sldId id="439" r:id="rId28"/>
    <p:sldId id="440" r:id="rId29"/>
    <p:sldId id="264" r:id="rId30"/>
    <p:sldId id="442" r:id="rId31"/>
    <p:sldId id="445" r:id="rId32"/>
    <p:sldId id="446" r:id="rId33"/>
    <p:sldId id="356" r:id="rId34"/>
    <p:sldId id="265" r:id="rId35"/>
    <p:sldId id="266" r:id="rId36"/>
    <p:sldId id="267" r:id="rId37"/>
    <p:sldId id="270" r:id="rId38"/>
    <p:sldId id="271" r:id="rId39"/>
    <p:sldId id="325" r:id="rId40"/>
    <p:sldId id="319" r:id="rId41"/>
    <p:sldId id="320" r:id="rId42"/>
    <p:sldId id="321" r:id="rId43"/>
    <p:sldId id="322" r:id="rId44"/>
    <p:sldId id="323" r:id="rId45"/>
    <p:sldId id="324" r:id="rId46"/>
    <p:sldId id="328" r:id="rId47"/>
    <p:sldId id="371" r:id="rId48"/>
    <p:sldId id="370" r:id="rId49"/>
    <p:sldId id="329" r:id="rId50"/>
    <p:sldId id="462" r:id="rId51"/>
    <p:sldId id="463" r:id="rId52"/>
    <p:sldId id="464" r:id="rId53"/>
    <p:sldId id="412" r:id="rId54"/>
    <p:sldId id="413" r:id="rId55"/>
    <p:sldId id="414" r:id="rId56"/>
    <p:sldId id="461" r:id="rId57"/>
    <p:sldId id="465" r:id="rId58"/>
    <p:sldId id="415" r:id="rId59"/>
    <p:sldId id="332" r:id="rId60"/>
    <p:sldId id="438" r:id="rId61"/>
    <p:sldId id="336" r:id="rId62"/>
    <p:sldId id="337" r:id="rId63"/>
    <p:sldId id="372" r:id="rId64"/>
    <p:sldId id="373" r:id="rId65"/>
    <p:sldId id="448" r:id="rId66"/>
    <p:sldId id="450" r:id="rId67"/>
    <p:sldId id="451" r:id="rId68"/>
    <p:sldId id="452" r:id="rId69"/>
    <p:sldId id="449" r:id="rId70"/>
    <p:sldId id="453" r:id="rId71"/>
    <p:sldId id="454" r:id="rId72"/>
    <p:sldId id="455" r:id="rId73"/>
    <p:sldId id="456" r:id="rId74"/>
    <p:sldId id="457" r:id="rId75"/>
    <p:sldId id="459" r:id="rId76"/>
    <p:sldId id="458" r:id="rId77"/>
    <p:sldId id="460" r:id="rId78"/>
    <p:sldId id="333" r:id="rId79"/>
    <p:sldId id="334" r:id="rId80"/>
    <p:sldId id="335" r:id="rId81"/>
    <p:sldId id="499" r:id="rId82"/>
    <p:sldId id="500" r:id="rId83"/>
    <p:sldId id="501" r:id="rId84"/>
    <p:sldId id="502" r:id="rId85"/>
    <p:sldId id="503" r:id="rId86"/>
    <p:sldId id="504" r:id="rId87"/>
    <p:sldId id="505" r:id="rId88"/>
    <p:sldId id="490"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0" d="100"/>
          <a:sy n="80" d="100"/>
        </p:scale>
        <p:origin x="880"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54AD5-AADE-40C1-9483-D7A99708E4E0}" type="datetimeFigureOut">
              <a:rPr lang="en-US" smtClean="0"/>
              <a:t>9/9/2021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ECF58-A097-4238-8992-7BB26DEF51DF}" type="slidenum">
              <a:rPr lang="en-US" smtClean="0"/>
              <a:t>‹#›</a:t>
            </a:fld>
            <a:endParaRPr lang="en-US"/>
          </a:p>
        </p:txBody>
      </p:sp>
    </p:spTree>
    <p:extLst>
      <p:ext uri="{BB962C8B-B14F-4D97-AF65-F5344CB8AC3E}">
        <p14:creationId xmlns:p14="http://schemas.microsoft.com/office/powerpoint/2010/main" val="31624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B7ECF58-A097-4238-8992-7BB26DEF51DF}" type="slidenum">
              <a:rPr lang="en-US" smtClean="0"/>
              <a:t>2</a:t>
            </a:fld>
            <a:endParaRPr lang="en-US"/>
          </a:p>
        </p:txBody>
      </p:sp>
    </p:spTree>
    <p:extLst>
      <p:ext uri="{BB962C8B-B14F-4D97-AF65-F5344CB8AC3E}">
        <p14:creationId xmlns:p14="http://schemas.microsoft.com/office/powerpoint/2010/main" val="4412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AC4A88-499B-40CA-8728-277B6F97EE72}" type="datetime1">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56939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DC6CAB-7A4B-441B-81FA-9D6BF107B58A}" type="datetime1">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73449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3C5738-1880-494D-A24C-FCFF87948D08}" type="datetime1">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6725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2BEB9-FDC7-4BBD-8A28-5944C5722913}" type="datetime1">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814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065EF-67A6-4752-982F-CDA8845725DE}" type="datetime1">
              <a:rPr lang="en-US" smtClean="0"/>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11603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3E08-39F2-4CA8-AFDE-3A9B1788FABE}" type="datetime1">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17070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DE9B36-3ED1-4C93-B71C-D288274AA1F4}" type="datetime1">
              <a:rPr lang="en-US" smtClean="0"/>
              <a:t>9/9/2021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69262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1C8D0A-7E5B-4717-B404-7284EA9645F4}" type="datetime1">
              <a:rPr lang="en-US" smtClean="0"/>
              <a:t>9/9/2021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420484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72735-59CF-4B0C-97D1-61B97B437635}" type="datetime1">
              <a:rPr lang="en-US" smtClean="0"/>
              <a:t>9/9/2021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97564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63FF-C20F-4D4E-AE7E-067D38BC85D8}" type="datetime1">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76129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37925-4CB5-4C64-B6D9-1AA07367AAA2}" type="datetime1">
              <a:rPr lang="en-US" smtClean="0"/>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87237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CE8EB-518B-4FAC-9AFE-B32EE68646C0}" type="datetime1">
              <a:rPr lang="en-US" smtClean="0"/>
              <a:t>9/9/2021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7B48E-5347-4272-B1F0-0C266D2F26E4}" type="slidenum">
              <a:rPr lang="en-US" smtClean="0"/>
              <a:t>‹#›</a:t>
            </a:fld>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3232" y="188640"/>
            <a:ext cx="1340768" cy="1340768"/>
          </a:xfrm>
          <a:prstGeom prst="rect">
            <a:avLst/>
          </a:prstGeom>
        </p:spPr>
      </p:pic>
    </p:spTree>
    <p:extLst>
      <p:ext uri="{BB962C8B-B14F-4D97-AF65-F5344CB8AC3E}">
        <p14:creationId xmlns:p14="http://schemas.microsoft.com/office/powerpoint/2010/main" val="2936833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Microsoft_Azure" TargetMode="External"/><Relationship Id="rId2" Type="http://schemas.openxmlformats.org/officeDocument/2006/relationships/hyperlink" Target="https://www.tutorialspoint.com/microsoft_azure/microsoft_azure_windows.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667" y="1952746"/>
            <a:ext cx="7772400" cy="1260231"/>
          </a:xfrm>
        </p:spPr>
        <p:txBody>
          <a:bodyPr/>
          <a:lstStyle/>
          <a:p>
            <a:r>
              <a:rPr lang="en-US" b="1" dirty="0"/>
              <a:t>SCS7023</a:t>
            </a:r>
          </a:p>
        </p:txBody>
      </p:sp>
      <p:sp>
        <p:nvSpPr>
          <p:cNvPr id="3" name="Subtitle 2"/>
          <p:cNvSpPr>
            <a:spLocks noGrp="1"/>
          </p:cNvSpPr>
          <p:nvPr>
            <p:ph type="subTitle" idx="1"/>
          </p:nvPr>
        </p:nvSpPr>
        <p:spPr>
          <a:xfrm>
            <a:off x="1441264" y="3212977"/>
            <a:ext cx="6257205" cy="2880320"/>
          </a:xfrm>
        </p:spPr>
        <p:txBody>
          <a:bodyPr>
            <a:normAutofit/>
          </a:bodyPr>
          <a:lstStyle/>
          <a:p>
            <a:r>
              <a:rPr lang="en-US" sz="4000" b="1" dirty="0">
                <a:solidFill>
                  <a:srgbClr val="FF0000"/>
                </a:solidFill>
              </a:rPr>
              <a:t>CLOUD COMPUTING</a:t>
            </a:r>
          </a:p>
          <a:p>
            <a:endParaRPr lang="en-US" sz="4000" b="1" dirty="0">
              <a:solidFill>
                <a:srgbClr val="FF0000"/>
              </a:solidFill>
            </a:endParaRPr>
          </a:p>
        </p:txBody>
      </p:sp>
      <p:sp>
        <p:nvSpPr>
          <p:cNvPr id="7" name="Slide Number Placeholder 6"/>
          <p:cNvSpPr>
            <a:spLocks noGrp="1"/>
          </p:cNvSpPr>
          <p:nvPr>
            <p:ph type="sldNum" sz="quarter" idx="12"/>
          </p:nvPr>
        </p:nvSpPr>
        <p:spPr/>
        <p:txBody>
          <a:bodyPr/>
          <a:lstStyle/>
          <a:p>
            <a:fld id="{A307B48E-5347-4272-B1F0-0C266D2F26E4}" type="slidenum">
              <a:rPr lang="en-US" smtClean="0"/>
              <a:t>1</a:t>
            </a:fld>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7" y="116632"/>
            <a:ext cx="893326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57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7848872" cy="476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62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11</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8801"/>
            <a:ext cx="82852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7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HYBRID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12</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2080" y="1484785"/>
            <a:ext cx="3312368" cy="491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4" y="1124744"/>
            <a:ext cx="46005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0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HYPERVISOR</a:t>
            </a:r>
            <a:br>
              <a:rPr lang="en-US" b="1" dirty="0">
                <a:solidFill>
                  <a:srgbClr val="FF0000"/>
                </a:solidFill>
              </a:rPr>
            </a:br>
            <a:r>
              <a:rPr lang="en-US" b="1" dirty="0"/>
              <a:t>WHAT IS VIRTUALIZATION?</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13</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7"/>
            <a:ext cx="7560840" cy="495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59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WHAT IS VIRTUALIZATION?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00809"/>
            <a:ext cx="81248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63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WHAT IS VIRTUALIZATION?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556792"/>
            <a:ext cx="80867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792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SERVER VIRTUALIZATION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16</a:t>
            </a:fld>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416824" cy="495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6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17</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1412777"/>
            <a:ext cx="83724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64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Virtualization</a:t>
            </a:r>
            <a:endParaRPr lang="en-IN" dirty="0"/>
          </a:p>
        </p:txBody>
      </p:sp>
      <p:pic>
        <p:nvPicPr>
          <p:cNvPr id="4" name="Content Placeholder 3"/>
          <p:cNvPicPr>
            <a:picLocks noGrp="1" noChangeAspect="1"/>
          </p:cNvPicPr>
          <p:nvPr>
            <p:ph idx="1"/>
          </p:nvPr>
        </p:nvPicPr>
        <p:blipFill rotWithShape="1">
          <a:blip r:embed="rId2"/>
          <a:srcRect b="11578"/>
          <a:stretch/>
        </p:blipFill>
        <p:spPr>
          <a:xfrm>
            <a:off x="762000" y="2096293"/>
            <a:ext cx="8077200" cy="2916884"/>
          </a:xfrm>
          <a:prstGeom prst="rect">
            <a:avLst/>
          </a:prstGeom>
        </p:spPr>
      </p:pic>
    </p:spTree>
    <p:extLst>
      <p:ext uri="{BB962C8B-B14F-4D97-AF65-F5344CB8AC3E}">
        <p14:creationId xmlns:p14="http://schemas.microsoft.com/office/powerpoint/2010/main" val="259299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734" y="0"/>
            <a:ext cx="6948805" cy="1234440"/>
          </a:xfrm>
          <a:prstGeom prst="rect">
            <a:avLst/>
          </a:prstGeom>
        </p:spPr>
        <p:txBody>
          <a:bodyPr vert="horz" wrap="square" lIns="0" tIns="37465" rIns="0" bIns="0" rtlCol="0">
            <a:spAutoFit/>
          </a:bodyPr>
          <a:lstStyle/>
          <a:p>
            <a:pPr marL="2058670" marR="5080" indent="-2046605">
              <a:lnSpc>
                <a:spcPts val="4710"/>
              </a:lnSpc>
              <a:spcBef>
                <a:spcPts val="295"/>
              </a:spcBef>
            </a:pPr>
            <a:r>
              <a:rPr b="0" spc="5" dirty="0">
                <a:latin typeface="Times New Roman"/>
                <a:cs typeface="Times New Roman"/>
              </a:rPr>
              <a:t>Approaches</a:t>
            </a:r>
            <a:r>
              <a:rPr b="0" spc="-70" dirty="0">
                <a:latin typeface="Times New Roman"/>
                <a:cs typeface="Times New Roman"/>
              </a:rPr>
              <a:t> </a:t>
            </a:r>
            <a:r>
              <a:rPr b="0" spc="5" dirty="0">
                <a:latin typeface="Times New Roman"/>
                <a:cs typeface="Times New Roman"/>
              </a:rPr>
              <a:t>or</a:t>
            </a:r>
            <a:r>
              <a:rPr b="0" spc="-10" dirty="0">
                <a:latin typeface="Times New Roman"/>
                <a:cs typeface="Times New Roman"/>
              </a:rPr>
              <a:t> </a:t>
            </a:r>
            <a:r>
              <a:rPr b="0" dirty="0">
                <a:latin typeface="Times New Roman"/>
                <a:cs typeface="Times New Roman"/>
              </a:rPr>
              <a:t>ways</a:t>
            </a:r>
            <a:r>
              <a:rPr b="0" spc="-20" dirty="0">
                <a:latin typeface="Times New Roman"/>
                <a:cs typeface="Times New Roman"/>
              </a:rPr>
              <a:t> </a:t>
            </a:r>
            <a:r>
              <a:rPr b="0" dirty="0">
                <a:latin typeface="Times New Roman"/>
                <a:cs typeface="Times New Roman"/>
              </a:rPr>
              <a:t>to</a:t>
            </a:r>
            <a:r>
              <a:rPr b="0" spc="-10" dirty="0">
                <a:latin typeface="Times New Roman"/>
                <a:cs typeface="Times New Roman"/>
              </a:rPr>
              <a:t> </a:t>
            </a:r>
            <a:r>
              <a:rPr b="0" dirty="0">
                <a:latin typeface="Times New Roman"/>
                <a:cs typeface="Times New Roman"/>
              </a:rPr>
              <a:t>virtualizes </a:t>
            </a:r>
            <a:r>
              <a:rPr b="0" spc="-985" dirty="0">
                <a:latin typeface="Times New Roman"/>
                <a:cs typeface="Times New Roman"/>
              </a:rPr>
              <a:t> </a:t>
            </a:r>
            <a:r>
              <a:rPr b="0" dirty="0">
                <a:latin typeface="Times New Roman"/>
                <a:cs typeface="Times New Roman"/>
              </a:rPr>
              <a:t>cloud</a:t>
            </a:r>
            <a:r>
              <a:rPr b="0" spc="-35" dirty="0">
                <a:latin typeface="Times New Roman"/>
                <a:cs typeface="Times New Roman"/>
              </a:rPr>
              <a:t> </a:t>
            </a:r>
            <a:r>
              <a:rPr b="0" dirty="0">
                <a:latin typeface="Times New Roman"/>
                <a:cs typeface="Times New Roman"/>
              </a:rPr>
              <a:t>servers.</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22842"/>
            <a:ext cx="5581015" cy="3538854"/>
          </a:xfrm>
          <a:prstGeom prst="rect">
            <a:avLst/>
          </a:prstGeom>
        </p:spPr>
        <p:txBody>
          <a:bodyPr vert="horz" wrap="square" lIns="0" tIns="110489" rIns="0" bIns="0" rtlCol="0">
            <a:spAutoFit/>
          </a:bodyPr>
          <a:lstStyle/>
          <a:p>
            <a:pPr marL="356870" indent="-344805">
              <a:lnSpc>
                <a:spcPct val="100000"/>
              </a:lnSpc>
              <a:spcBef>
                <a:spcPts val="869"/>
              </a:spcBef>
              <a:buFont typeface="Arial MT"/>
              <a:buChar char="•"/>
              <a:tabLst>
                <a:tab pos="356870" algn="l"/>
                <a:tab pos="357505" algn="l"/>
              </a:tabLst>
            </a:pPr>
            <a:r>
              <a:rPr sz="3200" spc="-10" dirty="0">
                <a:latin typeface="Times New Roman"/>
                <a:cs typeface="Times New Roman"/>
              </a:rPr>
              <a:t>Grid</a:t>
            </a:r>
            <a:r>
              <a:rPr sz="3200" spc="-185" dirty="0">
                <a:latin typeface="Times New Roman"/>
                <a:cs typeface="Times New Roman"/>
              </a:rPr>
              <a:t> </a:t>
            </a:r>
            <a:r>
              <a:rPr sz="3200" spc="-5" dirty="0">
                <a:latin typeface="Times New Roman"/>
                <a:cs typeface="Times New Roman"/>
              </a:rPr>
              <a:t>Approach</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OS</a:t>
            </a:r>
            <a:r>
              <a:rPr sz="3200" spc="5" dirty="0">
                <a:latin typeface="Times New Roman"/>
                <a:cs typeface="Times New Roman"/>
              </a:rPr>
              <a:t> </a:t>
            </a:r>
            <a:r>
              <a:rPr sz="3200" spc="-5" dirty="0">
                <a:latin typeface="Times New Roman"/>
                <a:cs typeface="Times New Roman"/>
              </a:rPr>
              <a:t>-</a:t>
            </a:r>
            <a:r>
              <a:rPr sz="3200" spc="-25" dirty="0">
                <a:latin typeface="Times New Roman"/>
                <a:cs typeface="Times New Roman"/>
              </a:rPr>
              <a:t> </a:t>
            </a:r>
            <a:r>
              <a:rPr sz="3200" spc="-5" dirty="0">
                <a:latin typeface="Times New Roman"/>
                <a:cs typeface="Times New Roman"/>
              </a:rPr>
              <a:t>Level</a:t>
            </a:r>
            <a:r>
              <a:rPr sz="3200" spc="-40"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Hypervisor-based</a:t>
            </a:r>
            <a:r>
              <a:rPr sz="3200" spc="5"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Software</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5"/>
              </a:spcBef>
              <a:buFont typeface="Arial MT"/>
              <a:buChar char="•"/>
              <a:tabLst>
                <a:tab pos="356870" algn="l"/>
                <a:tab pos="357505" algn="l"/>
              </a:tabLst>
            </a:pPr>
            <a:r>
              <a:rPr sz="3200" spc="-5" dirty="0">
                <a:latin typeface="Times New Roman"/>
                <a:cs typeface="Times New Roman"/>
              </a:rPr>
              <a:t>Hardware</a:t>
            </a:r>
            <a:r>
              <a:rPr sz="3200" spc="1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Server</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F5A91045-F3D3-45F5-A297-567CD2344D5E}"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19</a:t>
            </a:fld>
            <a:endParaRPr lang="en-IN" dirty="0"/>
          </a:p>
        </p:txBody>
      </p:sp>
    </p:spTree>
    <p:extLst>
      <p:ext uri="{BB962C8B-B14F-4D97-AF65-F5344CB8AC3E}">
        <p14:creationId xmlns:p14="http://schemas.microsoft.com/office/powerpoint/2010/main" val="306422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normAutofit/>
          </a:bodyPr>
          <a:lstStyle/>
          <a:p>
            <a:r>
              <a:rPr lang="en-US" sz="6000" b="1" dirty="0">
                <a:solidFill>
                  <a:srgbClr val="FF0000"/>
                </a:solidFill>
              </a:rPr>
              <a:t>UNIT 3</a:t>
            </a:r>
          </a:p>
        </p:txBody>
      </p:sp>
      <p:sp>
        <p:nvSpPr>
          <p:cNvPr id="3" name="Content Placeholder 2"/>
          <p:cNvSpPr>
            <a:spLocks noGrp="1"/>
          </p:cNvSpPr>
          <p:nvPr>
            <p:ph idx="1"/>
          </p:nvPr>
        </p:nvSpPr>
        <p:spPr>
          <a:xfrm>
            <a:off x="539552" y="1988841"/>
            <a:ext cx="8229600" cy="936104"/>
          </a:xfrm>
        </p:spPr>
        <p:txBody>
          <a:bodyPr>
            <a:normAutofit/>
          </a:bodyPr>
          <a:lstStyle/>
          <a:p>
            <a:pPr marL="0" indent="0" algn="ctr">
              <a:buNone/>
            </a:pPr>
            <a:r>
              <a:rPr lang="en-US" sz="4400" b="1" dirty="0"/>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a:t>
            </a:fld>
            <a:endParaRPr lang="en-US"/>
          </a:p>
        </p:txBody>
      </p:sp>
      <p:sp>
        <p:nvSpPr>
          <p:cNvPr id="7" name="Rectangle 6"/>
          <p:cNvSpPr/>
          <p:nvPr/>
        </p:nvSpPr>
        <p:spPr>
          <a:xfrm>
            <a:off x="945939" y="2965798"/>
            <a:ext cx="7416824" cy="1574149"/>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UNIT 3 CLOUD DEPLOYMENT MODELS AND VIRTUALIZATION 9 Hrs. Deployment models: Public cloud – Private Cloud –Hybrid cloud – Community cloud - Need for virtualization – Types of Virtualization – Virtualization OS – VMware, KVM – System VM – Process VM - Virtual Machine Monitor – Properties - </a:t>
            </a:r>
            <a:r>
              <a:rPr lang="en-IN" dirty="0" err="1">
                <a:latin typeface="Calibri" panose="020F0502020204030204" pitchFamily="34" charset="0"/>
                <a:ea typeface="Calibri" panose="020F0502020204030204" pitchFamily="34" charset="0"/>
                <a:cs typeface="Times New Roman" panose="02020603050405020304" pitchFamily="18" charset="0"/>
              </a:rPr>
              <a:t>Xen</a:t>
            </a:r>
            <a:r>
              <a:rPr lang="en-IN" dirty="0">
                <a:latin typeface="Calibri" panose="020F0502020204030204" pitchFamily="34" charset="0"/>
                <a:ea typeface="Calibri" panose="020F0502020204030204" pitchFamily="34" charset="0"/>
                <a:cs typeface="Times New Roman" panose="02020603050405020304" pitchFamily="18" charset="0"/>
              </a:rPr>
              <a:t>, Hyper V, Virtual Box, Eucalyptus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19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0477"/>
            <a:ext cx="8077834" cy="4324985"/>
          </a:xfrm>
          <a:prstGeom prst="rect">
            <a:avLst/>
          </a:prstGeom>
        </p:spPr>
        <p:txBody>
          <a:bodyPr vert="horz" wrap="square" lIns="0" tIns="104140" rIns="0" bIns="0" rtlCol="0">
            <a:spAutoFit/>
          </a:bodyPr>
          <a:lstStyle/>
          <a:p>
            <a:pPr marL="356870" marR="6350" indent="-344805" algn="just">
              <a:lnSpc>
                <a:spcPct val="80000"/>
              </a:lnSpc>
              <a:spcBef>
                <a:spcPts val="820"/>
              </a:spcBef>
              <a:buFont typeface="Arial MT"/>
              <a:buChar char="•"/>
              <a:tabLst>
                <a:tab pos="357505" algn="l"/>
              </a:tabLst>
            </a:pPr>
            <a:r>
              <a:rPr sz="3000" b="1" spc="-10" dirty="0">
                <a:latin typeface="Times New Roman"/>
                <a:cs typeface="Times New Roman"/>
              </a:rPr>
              <a:t>Grid Approach </a:t>
            </a:r>
            <a:r>
              <a:rPr sz="3000" b="1" dirty="0">
                <a:latin typeface="Times New Roman"/>
                <a:cs typeface="Times New Roman"/>
              </a:rPr>
              <a:t>- </a:t>
            </a:r>
            <a:r>
              <a:rPr sz="3000" spc="-10" dirty="0">
                <a:latin typeface="Times New Roman"/>
                <a:cs typeface="Times New Roman"/>
              </a:rPr>
              <a:t>where </a:t>
            </a:r>
            <a:r>
              <a:rPr sz="3000" spc="5" dirty="0">
                <a:latin typeface="Times New Roman"/>
                <a:cs typeface="Times New Roman"/>
              </a:rPr>
              <a:t>the </a:t>
            </a:r>
            <a:r>
              <a:rPr sz="3000" dirty="0">
                <a:latin typeface="Times New Roman"/>
                <a:cs typeface="Times New Roman"/>
              </a:rPr>
              <a:t>processing </a:t>
            </a:r>
            <a:r>
              <a:rPr sz="3000" spc="-15" dirty="0">
                <a:latin typeface="Times New Roman"/>
                <a:cs typeface="Times New Roman"/>
              </a:rPr>
              <a:t>workloads </a:t>
            </a:r>
            <a:r>
              <a:rPr sz="3000" spc="-735" dirty="0">
                <a:latin typeface="Times New Roman"/>
                <a:cs typeface="Times New Roman"/>
              </a:rPr>
              <a:t> </a:t>
            </a:r>
            <a:r>
              <a:rPr sz="3000" spc="-5" dirty="0">
                <a:latin typeface="Times New Roman"/>
                <a:cs typeface="Times New Roman"/>
              </a:rPr>
              <a:t>are </a:t>
            </a:r>
            <a:r>
              <a:rPr sz="3000" dirty="0">
                <a:latin typeface="Times New Roman"/>
                <a:cs typeface="Times New Roman"/>
              </a:rPr>
              <a:t>distributed </a:t>
            </a:r>
            <a:r>
              <a:rPr sz="3000" spc="-5" dirty="0">
                <a:latin typeface="Times New Roman"/>
                <a:cs typeface="Times New Roman"/>
              </a:rPr>
              <a:t>among </a:t>
            </a:r>
            <a:r>
              <a:rPr sz="3000" spc="-10" dirty="0">
                <a:latin typeface="Times New Roman"/>
                <a:cs typeface="Times New Roman"/>
              </a:rPr>
              <a:t>different physical </a:t>
            </a:r>
            <a:r>
              <a:rPr sz="3000" dirty="0">
                <a:latin typeface="Times New Roman"/>
                <a:cs typeface="Times New Roman"/>
              </a:rPr>
              <a:t>servers, </a:t>
            </a:r>
            <a:r>
              <a:rPr sz="3000" spc="5" dirty="0">
                <a:latin typeface="Times New Roman"/>
                <a:cs typeface="Times New Roman"/>
              </a:rPr>
              <a:t> </a:t>
            </a:r>
            <a:r>
              <a:rPr sz="3000" spc="-5" dirty="0">
                <a:latin typeface="Times New Roman"/>
                <a:cs typeface="Times New Roman"/>
              </a:rPr>
              <a:t>and</a:t>
            </a:r>
            <a:r>
              <a:rPr sz="3000" spc="5" dirty="0">
                <a:latin typeface="Times New Roman"/>
                <a:cs typeface="Times New Roman"/>
              </a:rPr>
              <a:t> </a:t>
            </a:r>
            <a:r>
              <a:rPr sz="3000" spc="-5" dirty="0">
                <a:latin typeface="Times New Roman"/>
                <a:cs typeface="Times New Roman"/>
              </a:rPr>
              <a:t>their</a:t>
            </a:r>
            <a:r>
              <a:rPr sz="3000" spc="10" dirty="0">
                <a:latin typeface="Times New Roman"/>
                <a:cs typeface="Times New Roman"/>
              </a:rPr>
              <a:t> </a:t>
            </a:r>
            <a:r>
              <a:rPr sz="3000" dirty="0">
                <a:latin typeface="Times New Roman"/>
                <a:cs typeface="Times New Roman"/>
              </a:rPr>
              <a:t>results</a:t>
            </a:r>
            <a:r>
              <a:rPr sz="3000" spc="-15" dirty="0">
                <a:latin typeface="Times New Roman"/>
                <a:cs typeface="Times New Roman"/>
              </a:rPr>
              <a:t> </a:t>
            </a:r>
            <a:r>
              <a:rPr sz="3000" spc="-5" dirty="0">
                <a:latin typeface="Times New Roman"/>
                <a:cs typeface="Times New Roman"/>
              </a:rPr>
              <a:t>are</a:t>
            </a:r>
            <a:r>
              <a:rPr sz="3000" spc="10" dirty="0">
                <a:latin typeface="Times New Roman"/>
                <a:cs typeface="Times New Roman"/>
              </a:rPr>
              <a:t> </a:t>
            </a:r>
            <a:r>
              <a:rPr sz="3000" spc="-5" dirty="0">
                <a:latin typeface="Times New Roman"/>
                <a:cs typeface="Times New Roman"/>
              </a:rPr>
              <a:t>then</a:t>
            </a:r>
            <a:r>
              <a:rPr sz="3000" spc="5" dirty="0">
                <a:latin typeface="Times New Roman"/>
                <a:cs typeface="Times New Roman"/>
              </a:rPr>
              <a:t> </a:t>
            </a:r>
            <a:r>
              <a:rPr sz="3000" spc="-5" dirty="0">
                <a:latin typeface="Times New Roman"/>
                <a:cs typeface="Times New Roman"/>
              </a:rPr>
              <a:t>collected</a:t>
            </a:r>
            <a:r>
              <a:rPr sz="3000" spc="45" dirty="0">
                <a:latin typeface="Times New Roman"/>
                <a:cs typeface="Times New Roman"/>
              </a:rPr>
              <a:t> </a:t>
            </a:r>
            <a:r>
              <a:rPr sz="3000" spc="-10" dirty="0">
                <a:latin typeface="Times New Roman"/>
                <a:cs typeface="Times New Roman"/>
              </a:rPr>
              <a:t>as</a:t>
            </a:r>
            <a:r>
              <a:rPr sz="3000" dirty="0">
                <a:latin typeface="Times New Roman"/>
                <a:cs typeface="Times New Roman"/>
              </a:rPr>
              <a:t> one.</a:t>
            </a:r>
            <a:endParaRPr sz="3000">
              <a:latin typeface="Times New Roman"/>
              <a:cs typeface="Times New Roman"/>
            </a:endParaRPr>
          </a:p>
          <a:p>
            <a:pPr marL="356870" marR="5080" indent="-344805" algn="just">
              <a:lnSpc>
                <a:spcPct val="80000"/>
              </a:lnSpc>
              <a:spcBef>
                <a:spcPts val="720"/>
              </a:spcBef>
              <a:buFont typeface="Arial MT"/>
              <a:buChar char="•"/>
              <a:tabLst>
                <a:tab pos="357505" algn="l"/>
              </a:tabLst>
            </a:pPr>
            <a:r>
              <a:rPr sz="3000" b="1" spc="-10" dirty="0">
                <a:latin typeface="Times New Roman"/>
                <a:cs typeface="Times New Roman"/>
              </a:rPr>
              <a:t>OS</a:t>
            </a:r>
            <a:r>
              <a:rPr sz="3000" b="1" spc="-5" dirty="0">
                <a:latin typeface="Times New Roman"/>
                <a:cs typeface="Times New Roman"/>
              </a:rPr>
              <a:t> </a:t>
            </a:r>
            <a:r>
              <a:rPr sz="3000" b="1" dirty="0">
                <a:latin typeface="Times New Roman"/>
                <a:cs typeface="Times New Roman"/>
              </a:rPr>
              <a:t>-</a:t>
            </a:r>
            <a:r>
              <a:rPr sz="3000" b="1" spc="5" dirty="0">
                <a:latin typeface="Times New Roman"/>
                <a:cs typeface="Times New Roman"/>
              </a:rPr>
              <a:t> </a:t>
            </a:r>
            <a:r>
              <a:rPr sz="3000" b="1" spc="-10" dirty="0">
                <a:latin typeface="Times New Roman"/>
                <a:cs typeface="Times New Roman"/>
              </a:rPr>
              <a:t>Level</a:t>
            </a:r>
            <a:r>
              <a:rPr sz="3000" b="1" spc="-5" dirty="0">
                <a:latin typeface="Times New Roman"/>
                <a:cs typeface="Times New Roman"/>
              </a:rPr>
              <a:t> </a:t>
            </a:r>
            <a:r>
              <a:rPr sz="3000" b="1" spc="-10" dirty="0">
                <a:latin typeface="Times New Roman"/>
                <a:cs typeface="Times New Roman"/>
              </a:rPr>
              <a:t>Virtualization</a:t>
            </a:r>
            <a:r>
              <a:rPr sz="3000" b="1" spc="-5" dirty="0">
                <a:latin typeface="Times New Roman"/>
                <a:cs typeface="Times New Roman"/>
              </a:rPr>
              <a:t> -</a:t>
            </a:r>
            <a:r>
              <a:rPr sz="3000" spc="-5" dirty="0">
                <a:latin typeface="Times New Roman"/>
                <a:cs typeface="Times New Roman"/>
              </a:rPr>
              <a:t>Here,</a:t>
            </a:r>
            <a:r>
              <a:rPr sz="3000" dirty="0">
                <a:latin typeface="Times New Roman"/>
                <a:cs typeface="Times New Roman"/>
              </a:rPr>
              <a:t> multiple </a:t>
            </a:r>
            <a:r>
              <a:rPr sz="3000" spc="5" dirty="0">
                <a:latin typeface="Times New Roman"/>
                <a:cs typeface="Times New Roman"/>
              </a:rPr>
              <a:t> </a:t>
            </a:r>
            <a:r>
              <a:rPr sz="3000" spc="-5" dirty="0">
                <a:latin typeface="Times New Roman"/>
                <a:cs typeface="Times New Roman"/>
              </a:rPr>
              <a:t>instances </a:t>
            </a:r>
            <a:r>
              <a:rPr sz="3000" spc="5" dirty="0">
                <a:latin typeface="Times New Roman"/>
                <a:cs typeface="Times New Roman"/>
              </a:rPr>
              <a:t>of </a:t>
            </a:r>
            <a:r>
              <a:rPr sz="3000" spc="-10" dirty="0">
                <a:latin typeface="Times New Roman"/>
                <a:cs typeface="Times New Roman"/>
              </a:rPr>
              <a:t>an </a:t>
            </a:r>
            <a:r>
              <a:rPr sz="3000" spc="-5" dirty="0">
                <a:latin typeface="Times New Roman"/>
                <a:cs typeface="Times New Roman"/>
              </a:rPr>
              <a:t>application </a:t>
            </a:r>
            <a:r>
              <a:rPr sz="3000" spc="-10" dirty="0">
                <a:latin typeface="Times New Roman"/>
                <a:cs typeface="Times New Roman"/>
              </a:rPr>
              <a:t>can </a:t>
            </a:r>
            <a:r>
              <a:rPr sz="3000" spc="5" dirty="0">
                <a:latin typeface="Times New Roman"/>
                <a:cs typeface="Times New Roman"/>
              </a:rPr>
              <a:t>run </a:t>
            </a:r>
            <a:r>
              <a:rPr sz="3000" dirty="0">
                <a:latin typeface="Times New Roman"/>
                <a:cs typeface="Times New Roman"/>
              </a:rPr>
              <a:t>in </a:t>
            </a:r>
            <a:r>
              <a:rPr sz="3000" spc="-10" dirty="0">
                <a:latin typeface="Times New Roman"/>
                <a:cs typeface="Times New Roman"/>
              </a:rPr>
              <a:t>an </a:t>
            </a:r>
            <a:r>
              <a:rPr sz="3000" dirty="0">
                <a:latin typeface="Times New Roman"/>
                <a:cs typeface="Times New Roman"/>
              </a:rPr>
              <a:t>isolated </a:t>
            </a:r>
            <a:r>
              <a:rPr sz="3000" spc="5" dirty="0">
                <a:latin typeface="Times New Roman"/>
                <a:cs typeface="Times New Roman"/>
              </a:rPr>
              <a:t> </a:t>
            </a:r>
            <a:r>
              <a:rPr sz="3000" dirty="0">
                <a:latin typeface="Times New Roman"/>
                <a:cs typeface="Times New Roman"/>
              </a:rPr>
              <a:t>form</a:t>
            </a:r>
            <a:r>
              <a:rPr sz="3000" spc="-30" dirty="0">
                <a:latin typeface="Times New Roman"/>
                <a:cs typeface="Times New Roman"/>
              </a:rPr>
              <a:t> </a:t>
            </a:r>
            <a:r>
              <a:rPr sz="3000" spc="5" dirty="0">
                <a:latin typeface="Times New Roman"/>
                <a:cs typeface="Times New Roman"/>
              </a:rPr>
              <a:t>on </a:t>
            </a:r>
            <a:r>
              <a:rPr sz="3000" dirty="0">
                <a:latin typeface="Times New Roman"/>
                <a:cs typeface="Times New Roman"/>
              </a:rPr>
              <a:t>a</a:t>
            </a:r>
            <a:r>
              <a:rPr sz="3000" spc="5" dirty="0">
                <a:latin typeface="Times New Roman"/>
                <a:cs typeface="Times New Roman"/>
              </a:rPr>
              <a:t> </a:t>
            </a:r>
            <a:r>
              <a:rPr sz="3000" dirty="0">
                <a:latin typeface="Times New Roman"/>
                <a:cs typeface="Times New Roman"/>
              </a:rPr>
              <a:t>single</a:t>
            </a:r>
            <a:r>
              <a:rPr sz="3000" spc="-25" dirty="0">
                <a:latin typeface="Times New Roman"/>
                <a:cs typeface="Times New Roman"/>
              </a:rPr>
              <a:t> </a:t>
            </a:r>
            <a:r>
              <a:rPr sz="3000" spc="-15" dirty="0">
                <a:latin typeface="Times New Roman"/>
                <a:cs typeface="Times New Roman"/>
              </a:rPr>
              <a:t>OS</a:t>
            </a:r>
            <a:endParaRPr sz="3000">
              <a:latin typeface="Times New Roman"/>
              <a:cs typeface="Times New Roman"/>
            </a:endParaRPr>
          </a:p>
          <a:p>
            <a:pPr marL="356870" marR="5715" indent="-344805" algn="just">
              <a:lnSpc>
                <a:spcPct val="80000"/>
              </a:lnSpc>
              <a:spcBef>
                <a:spcPts val="725"/>
              </a:spcBef>
              <a:buFont typeface="Arial MT"/>
              <a:buChar char="•"/>
              <a:tabLst>
                <a:tab pos="357505" algn="l"/>
                <a:tab pos="4911725" algn="l"/>
              </a:tabLst>
            </a:pPr>
            <a:r>
              <a:rPr sz="3000" b="1" spc="-10" dirty="0">
                <a:latin typeface="Times New Roman"/>
                <a:cs typeface="Times New Roman"/>
              </a:rPr>
              <a:t>Hypervisor-based	</a:t>
            </a:r>
            <a:r>
              <a:rPr sz="3000" b="1" spc="-15" dirty="0">
                <a:latin typeface="Times New Roman"/>
                <a:cs typeface="Times New Roman"/>
              </a:rPr>
              <a:t>Virtualization-</a:t>
            </a:r>
            <a:r>
              <a:rPr sz="3000" spc="-15" dirty="0">
                <a:latin typeface="Times New Roman"/>
                <a:cs typeface="Times New Roman"/>
              </a:rPr>
              <a:t>With </a:t>
            </a:r>
            <a:r>
              <a:rPr sz="3000" spc="-740" dirty="0">
                <a:latin typeface="Times New Roman"/>
                <a:cs typeface="Times New Roman"/>
              </a:rPr>
              <a:t> </a:t>
            </a:r>
            <a:r>
              <a:rPr sz="3000" spc="-5" dirty="0">
                <a:latin typeface="Times New Roman"/>
                <a:cs typeface="Times New Roman"/>
              </a:rPr>
              <a:t>hypervisor's virtualization, </a:t>
            </a:r>
            <a:r>
              <a:rPr sz="3000" dirty="0">
                <a:latin typeface="Times New Roman"/>
                <a:cs typeface="Times New Roman"/>
              </a:rPr>
              <a:t>there </a:t>
            </a:r>
            <a:r>
              <a:rPr sz="3000" spc="-5" dirty="0">
                <a:latin typeface="Times New Roman"/>
                <a:cs typeface="Times New Roman"/>
              </a:rPr>
              <a:t>are </a:t>
            </a:r>
            <a:r>
              <a:rPr sz="3000" dirty="0">
                <a:latin typeface="Times New Roman"/>
                <a:cs typeface="Times New Roman"/>
              </a:rPr>
              <a:t>various sub- </a:t>
            </a:r>
            <a:r>
              <a:rPr sz="3000" spc="5" dirty="0">
                <a:latin typeface="Times New Roman"/>
                <a:cs typeface="Times New Roman"/>
              </a:rPr>
              <a:t> </a:t>
            </a:r>
            <a:r>
              <a:rPr sz="3000" spc="-5" dirty="0">
                <a:latin typeface="Times New Roman"/>
                <a:cs typeface="Times New Roman"/>
              </a:rPr>
              <a:t>approaches</a:t>
            </a:r>
            <a:r>
              <a:rPr sz="3000" dirty="0">
                <a:latin typeface="Times New Roman"/>
                <a:cs typeface="Times New Roman"/>
              </a:rPr>
              <a:t> to</a:t>
            </a:r>
            <a:r>
              <a:rPr sz="3000" spc="5" dirty="0">
                <a:latin typeface="Times New Roman"/>
                <a:cs typeface="Times New Roman"/>
              </a:rPr>
              <a:t> </a:t>
            </a:r>
            <a:r>
              <a:rPr sz="3000" spc="-5" dirty="0">
                <a:latin typeface="Times New Roman"/>
                <a:cs typeface="Times New Roman"/>
              </a:rPr>
              <a:t>fulfill</a:t>
            </a:r>
            <a:r>
              <a:rPr sz="3000"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10" dirty="0">
                <a:latin typeface="Times New Roman"/>
                <a:cs typeface="Times New Roman"/>
              </a:rPr>
              <a:t>goal</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spc="-10" dirty="0">
                <a:latin typeface="Times New Roman"/>
                <a:cs typeface="Times New Roman"/>
              </a:rPr>
              <a:t>run</a:t>
            </a:r>
            <a:r>
              <a:rPr sz="3000" spc="-5" dirty="0">
                <a:latin typeface="Times New Roman"/>
                <a:cs typeface="Times New Roman"/>
              </a:rPr>
              <a:t> </a:t>
            </a:r>
            <a:r>
              <a:rPr sz="3000" dirty="0">
                <a:latin typeface="Times New Roman"/>
                <a:cs typeface="Times New Roman"/>
              </a:rPr>
              <a:t>multiple </a:t>
            </a:r>
            <a:r>
              <a:rPr sz="3000" spc="5" dirty="0">
                <a:latin typeface="Times New Roman"/>
                <a:cs typeface="Times New Roman"/>
              </a:rPr>
              <a:t> </a:t>
            </a:r>
            <a:r>
              <a:rPr sz="3000" spc="-5" dirty="0">
                <a:latin typeface="Times New Roman"/>
                <a:cs typeface="Times New Roman"/>
              </a:rPr>
              <a:t>applications </a:t>
            </a:r>
            <a:r>
              <a:rPr sz="3000" dirty="0">
                <a:latin typeface="Times New Roman"/>
                <a:cs typeface="Times New Roman"/>
              </a:rPr>
              <a:t>&amp; </a:t>
            </a:r>
            <a:r>
              <a:rPr sz="3000" spc="-5" dirty="0">
                <a:latin typeface="Times New Roman"/>
                <a:cs typeface="Times New Roman"/>
              </a:rPr>
              <a:t>other </a:t>
            </a:r>
            <a:r>
              <a:rPr sz="3000" dirty="0">
                <a:latin typeface="Times New Roman"/>
                <a:cs typeface="Times New Roman"/>
              </a:rPr>
              <a:t>loads </a:t>
            </a:r>
            <a:r>
              <a:rPr sz="3000" spc="5" dirty="0">
                <a:latin typeface="Times New Roman"/>
                <a:cs typeface="Times New Roman"/>
              </a:rPr>
              <a:t>on </a:t>
            </a:r>
            <a:r>
              <a:rPr sz="3000" dirty="0">
                <a:latin typeface="Times New Roman"/>
                <a:cs typeface="Times New Roman"/>
              </a:rPr>
              <a:t>a </a:t>
            </a:r>
            <a:r>
              <a:rPr sz="3000" spc="-5" dirty="0">
                <a:latin typeface="Times New Roman"/>
                <a:cs typeface="Times New Roman"/>
              </a:rPr>
              <a:t>single physical </a:t>
            </a:r>
            <a:r>
              <a:rPr sz="3000" dirty="0">
                <a:latin typeface="Times New Roman"/>
                <a:cs typeface="Times New Roman"/>
              </a:rPr>
              <a:t> host</a:t>
            </a:r>
            <a:endParaRPr sz="30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B66EDEC-AD55-42C3-B419-E12A9D089D58}"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20</a:t>
            </a:fld>
            <a:endParaRPr lang="en-IN" dirty="0"/>
          </a:p>
        </p:txBody>
      </p:sp>
    </p:spTree>
    <p:extLst>
      <p:ext uri="{BB962C8B-B14F-4D97-AF65-F5344CB8AC3E}">
        <p14:creationId xmlns:p14="http://schemas.microsoft.com/office/powerpoint/2010/main" val="88222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1612"/>
            <a:ext cx="8074025" cy="2952115"/>
          </a:xfrm>
          <a:prstGeom prst="rect">
            <a:avLst/>
          </a:prstGeom>
        </p:spPr>
        <p:txBody>
          <a:bodyPr vert="horz" wrap="square" lIns="0" tIns="12065" rIns="0" bIns="0" rtlCol="0">
            <a:spAutoFit/>
          </a:bodyPr>
          <a:lstStyle/>
          <a:p>
            <a:pPr marL="356870" marR="5080" indent="-344805" algn="just">
              <a:lnSpc>
                <a:spcPct val="100000"/>
              </a:lnSpc>
              <a:spcBef>
                <a:spcPts val="95"/>
              </a:spcBef>
              <a:buFont typeface="Arial MT"/>
              <a:buChar char="•"/>
              <a:tabLst>
                <a:tab pos="357505" algn="l"/>
              </a:tabLst>
            </a:pPr>
            <a:r>
              <a:rPr sz="3200" b="1" spc="-10" dirty="0">
                <a:latin typeface="Times New Roman"/>
                <a:cs typeface="Times New Roman"/>
              </a:rPr>
              <a:t>Hardware </a:t>
            </a:r>
            <a:r>
              <a:rPr sz="3200" b="1" spc="-15" dirty="0">
                <a:latin typeface="Times New Roman"/>
                <a:cs typeface="Times New Roman"/>
              </a:rPr>
              <a:t>Virtualization </a:t>
            </a:r>
            <a:r>
              <a:rPr sz="3200" b="1" spc="-5" dirty="0">
                <a:latin typeface="Times New Roman"/>
                <a:cs typeface="Times New Roman"/>
              </a:rPr>
              <a:t>-</a:t>
            </a:r>
            <a:r>
              <a:rPr sz="3200" spc="-5" dirty="0">
                <a:latin typeface="Times New Roman"/>
                <a:cs typeface="Times New Roman"/>
              </a:rPr>
              <a:t>It is the abstraction </a:t>
            </a:r>
            <a:r>
              <a:rPr sz="3200" spc="-785" dirty="0">
                <a:latin typeface="Times New Roman"/>
                <a:cs typeface="Times New Roman"/>
              </a:rPr>
              <a:t> </a:t>
            </a:r>
            <a:r>
              <a:rPr sz="3200" dirty="0">
                <a:latin typeface="Times New Roman"/>
                <a:cs typeface="Times New Roman"/>
              </a:rPr>
              <a:t>of </a:t>
            </a:r>
            <a:r>
              <a:rPr sz="3200" spc="-10" dirty="0">
                <a:latin typeface="Times New Roman"/>
                <a:cs typeface="Times New Roman"/>
              </a:rPr>
              <a:t>computing </a:t>
            </a:r>
            <a:r>
              <a:rPr sz="3200" spc="-5" dirty="0">
                <a:latin typeface="Times New Roman"/>
                <a:cs typeface="Times New Roman"/>
              </a:rPr>
              <a:t>resources </a:t>
            </a:r>
            <a:r>
              <a:rPr sz="3200" dirty="0">
                <a:latin typeface="Times New Roman"/>
                <a:cs typeface="Times New Roman"/>
              </a:rPr>
              <a:t>from </a:t>
            </a:r>
            <a:r>
              <a:rPr sz="3200" spc="-5" dirty="0">
                <a:latin typeface="Times New Roman"/>
                <a:cs typeface="Times New Roman"/>
              </a:rPr>
              <a:t>the software that </a:t>
            </a:r>
            <a:r>
              <a:rPr sz="3200" dirty="0">
                <a:latin typeface="Times New Roman"/>
                <a:cs typeface="Times New Roman"/>
              </a:rPr>
              <a:t> </a:t>
            </a:r>
            <a:r>
              <a:rPr sz="3200" spc="-5" dirty="0">
                <a:latin typeface="Times New Roman"/>
                <a:cs typeface="Times New Roman"/>
              </a:rPr>
              <a:t>uses</a:t>
            </a:r>
            <a:r>
              <a:rPr sz="3200" dirty="0">
                <a:latin typeface="Times New Roman"/>
                <a:cs typeface="Times New Roman"/>
              </a:rPr>
              <a:t> </a:t>
            </a:r>
            <a:r>
              <a:rPr sz="3200" spc="-5" dirty="0">
                <a:latin typeface="Times New Roman"/>
                <a:cs typeface="Times New Roman"/>
              </a:rPr>
              <a:t>cloud</a:t>
            </a:r>
            <a:r>
              <a:rPr sz="3200" dirty="0">
                <a:latin typeface="Times New Roman"/>
                <a:cs typeface="Times New Roman"/>
              </a:rPr>
              <a:t> resources.</a:t>
            </a:r>
            <a:r>
              <a:rPr sz="3200" spc="5" dirty="0">
                <a:latin typeface="Times New Roman"/>
                <a:cs typeface="Times New Roman"/>
              </a:rPr>
              <a:t> </a:t>
            </a:r>
            <a:r>
              <a:rPr sz="3200" spc="-5" dirty="0">
                <a:latin typeface="Times New Roman"/>
                <a:cs typeface="Times New Roman"/>
              </a:rPr>
              <a:t>It</a:t>
            </a:r>
            <a:r>
              <a:rPr sz="3200" dirty="0">
                <a:latin typeface="Times New Roman"/>
                <a:cs typeface="Times New Roman"/>
              </a:rPr>
              <a:t> </a:t>
            </a:r>
            <a:r>
              <a:rPr sz="3200" spc="-5" dirty="0">
                <a:latin typeface="Times New Roman"/>
                <a:cs typeface="Times New Roman"/>
              </a:rPr>
              <a:t>involves</a:t>
            </a:r>
            <a:r>
              <a:rPr sz="3200" dirty="0">
                <a:latin typeface="Times New Roman"/>
                <a:cs typeface="Times New Roman"/>
              </a:rPr>
              <a:t> </a:t>
            </a:r>
            <a:r>
              <a:rPr sz="3200" spc="-5" dirty="0">
                <a:latin typeface="Times New Roman"/>
                <a:cs typeface="Times New Roman"/>
              </a:rPr>
              <a:t>embedding </a:t>
            </a:r>
            <a:r>
              <a:rPr sz="3200" spc="-785" dirty="0">
                <a:latin typeface="Times New Roman"/>
                <a:cs typeface="Times New Roman"/>
              </a:rPr>
              <a:t> </a:t>
            </a:r>
            <a:r>
              <a:rPr sz="3200" spc="-5" dirty="0">
                <a:latin typeface="Times New Roman"/>
                <a:cs typeface="Times New Roman"/>
              </a:rPr>
              <a:t>virtual</a:t>
            </a:r>
            <a:r>
              <a:rPr sz="3200" dirty="0">
                <a:latin typeface="Times New Roman"/>
                <a:cs typeface="Times New Roman"/>
              </a:rPr>
              <a:t> </a:t>
            </a:r>
            <a:r>
              <a:rPr sz="3200" spc="-10" dirty="0">
                <a:latin typeface="Times New Roman"/>
                <a:cs typeface="Times New Roman"/>
              </a:rPr>
              <a:t>machine</a:t>
            </a:r>
            <a:r>
              <a:rPr sz="3200" spc="-5" dirty="0">
                <a:latin typeface="Times New Roman"/>
                <a:cs typeface="Times New Roman"/>
              </a:rPr>
              <a:t> </a:t>
            </a:r>
            <a:r>
              <a:rPr sz="3200" dirty="0">
                <a:latin typeface="Times New Roman"/>
                <a:cs typeface="Times New Roman"/>
              </a:rPr>
              <a:t>software</a:t>
            </a:r>
            <a:r>
              <a:rPr sz="3200" spc="5" dirty="0">
                <a:latin typeface="Times New Roman"/>
                <a:cs typeface="Times New Roman"/>
              </a:rPr>
              <a:t> </a:t>
            </a:r>
            <a:r>
              <a:rPr sz="3200" dirty="0">
                <a:latin typeface="Times New Roman"/>
                <a:cs typeface="Times New Roman"/>
              </a:rPr>
              <a:t>into</a:t>
            </a:r>
            <a:r>
              <a:rPr sz="3200" spc="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server's </a:t>
            </a:r>
            <a:r>
              <a:rPr sz="3200" spc="-785" dirty="0">
                <a:latin typeface="Times New Roman"/>
                <a:cs typeface="Times New Roman"/>
              </a:rPr>
              <a:t> </a:t>
            </a:r>
            <a:r>
              <a:rPr sz="3200" spc="-5" dirty="0">
                <a:latin typeface="Times New Roman"/>
                <a:cs typeface="Times New Roman"/>
              </a:rPr>
              <a:t>hardware </a:t>
            </a:r>
            <a:r>
              <a:rPr sz="3200" dirty="0">
                <a:latin typeface="Times New Roman"/>
                <a:cs typeface="Times New Roman"/>
              </a:rPr>
              <a:t>components. </a:t>
            </a:r>
            <a:r>
              <a:rPr sz="3200" spc="-5" dirty="0">
                <a:latin typeface="Times New Roman"/>
                <a:cs typeface="Times New Roman"/>
              </a:rPr>
              <a:t>That </a:t>
            </a:r>
            <a:r>
              <a:rPr sz="3200" dirty="0">
                <a:latin typeface="Times New Roman"/>
                <a:cs typeface="Times New Roman"/>
              </a:rPr>
              <a:t>software </a:t>
            </a:r>
            <a:r>
              <a:rPr sz="3200" spc="-5" dirty="0">
                <a:latin typeface="Times New Roman"/>
                <a:cs typeface="Times New Roman"/>
              </a:rPr>
              <a:t>is </a:t>
            </a:r>
            <a:r>
              <a:rPr sz="3200" dirty="0">
                <a:latin typeface="Times New Roman"/>
                <a:cs typeface="Times New Roman"/>
              </a:rPr>
              <a:t>called </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20" dirty="0">
                <a:latin typeface="Times New Roman"/>
                <a:cs typeface="Times New Roman"/>
              </a:rPr>
              <a:t>hypervisor.</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AAE5E79-B57B-44BB-A725-4CBF9AD28EE5}"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21</a:t>
            </a:fld>
            <a:endParaRPr lang="en-IN" dirty="0"/>
          </a:p>
        </p:txBody>
      </p:sp>
    </p:spTree>
    <p:extLst>
      <p:ext uri="{BB962C8B-B14F-4D97-AF65-F5344CB8AC3E}">
        <p14:creationId xmlns:p14="http://schemas.microsoft.com/office/powerpoint/2010/main" val="3816468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8020"/>
            <a:ext cx="8079740" cy="4063365"/>
          </a:xfrm>
          <a:prstGeom prst="rect">
            <a:avLst/>
          </a:prstGeom>
        </p:spPr>
        <p:txBody>
          <a:bodyPr vert="horz" wrap="square" lIns="0" tIns="55244" rIns="0" bIns="0" rtlCol="0">
            <a:spAutoFit/>
          </a:bodyPr>
          <a:lstStyle/>
          <a:p>
            <a:pPr marL="12700" algn="just">
              <a:lnSpc>
                <a:spcPct val="100000"/>
              </a:lnSpc>
              <a:spcBef>
                <a:spcPts val="434"/>
              </a:spcBef>
            </a:pPr>
            <a:r>
              <a:rPr sz="2700" spc="5" dirty="0">
                <a:latin typeface="Times New Roman"/>
                <a:cs typeface="Times New Roman"/>
              </a:rPr>
              <a:t>Three</a:t>
            </a:r>
            <a:r>
              <a:rPr sz="2700" spc="-35" dirty="0">
                <a:latin typeface="Times New Roman"/>
                <a:cs typeface="Times New Roman"/>
              </a:rPr>
              <a:t> </a:t>
            </a:r>
            <a:r>
              <a:rPr sz="2700" dirty="0">
                <a:latin typeface="Times New Roman"/>
                <a:cs typeface="Times New Roman"/>
              </a:rPr>
              <a:t>types</a:t>
            </a:r>
            <a:r>
              <a:rPr sz="2700" spc="-50" dirty="0">
                <a:latin typeface="Times New Roman"/>
                <a:cs typeface="Times New Roman"/>
              </a:rPr>
              <a:t> </a:t>
            </a:r>
            <a:r>
              <a:rPr sz="2700" spc="10" dirty="0">
                <a:latin typeface="Times New Roman"/>
                <a:cs typeface="Times New Roman"/>
              </a:rPr>
              <a:t>of</a:t>
            </a:r>
            <a:r>
              <a:rPr sz="2700" spc="-25" dirty="0">
                <a:latin typeface="Times New Roman"/>
                <a:cs typeface="Times New Roman"/>
              </a:rPr>
              <a:t> </a:t>
            </a:r>
            <a:r>
              <a:rPr sz="2700" b="1" dirty="0">
                <a:latin typeface="Times New Roman"/>
                <a:cs typeface="Times New Roman"/>
              </a:rPr>
              <a:t>hardware</a:t>
            </a:r>
            <a:r>
              <a:rPr sz="2700" b="1" spc="-80" dirty="0">
                <a:latin typeface="Times New Roman"/>
                <a:cs typeface="Times New Roman"/>
              </a:rPr>
              <a:t> </a:t>
            </a:r>
            <a:r>
              <a:rPr sz="2700" b="1" dirty="0">
                <a:latin typeface="Times New Roman"/>
                <a:cs typeface="Times New Roman"/>
              </a:rPr>
              <a:t>virtualizations</a:t>
            </a:r>
            <a:endParaRPr sz="2700">
              <a:latin typeface="Times New Roman"/>
              <a:cs typeface="Times New Roman"/>
            </a:endParaRPr>
          </a:p>
          <a:p>
            <a:pPr marL="356870" marR="8255" indent="-344805" algn="just">
              <a:lnSpc>
                <a:spcPct val="90000"/>
              </a:lnSpc>
              <a:spcBef>
                <a:spcPts val="665"/>
              </a:spcBef>
              <a:buFont typeface="Arial MT"/>
              <a:buChar char="•"/>
              <a:tabLst>
                <a:tab pos="357505" algn="l"/>
              </a:tabLst>
            </a:pPr>
            <a:r>
              <a:rPr sz="2700" b="1" spc="5" dirty="0">
                <a:latin typeface="Times New Roman"/>
                <a:cs typeface="Times New Roman"/>
              </a:rPr>
              <a:t>Full </a:t>
            </a:r>
            <a:r>
              <a:rPr sz="2700" b="1" spc="-15"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5" dirty="0">
                <a:latin typeface="Times New Roman"/>
                <a:cs typeface="Times New Roman"/>
              </a:rPr>
              <a:t>the </a:t>
            </a:r>
            <a:r>
              <a:rPr sz="2700" dirty="0">
                <a:latin typeface="Times New Roman"/>
                <a:cs typeface="Times New Roman"/>
              </a:rPr>
              <a:t>hardware </a:t>
            </a:r>
            <a:r>
              <a:rPr sz="2700" spc="-5" dirty="0">
                <a:latin typeface="Times New Roman"/>
                <a:cs typeface="Times New Roman"/>
              </a:rPr>
              <a:t>architecture </a:t>
            </a:r>
            <a:r>
              <a:rPr sz="2700" spc="-35" dirty="0">
                <a:latin typeface="Times New Roman"/>
                <a:cs typeface="Times New Roman"/>
              </a:rPr>
              <a:t>is </a:t>
            </a:r>
            <a:r>
              <a:rPr sz="2700" spc="-30" dirty="0">
                <a:latin typeface="Times New Roman"/>
                <a:cs typeface="Times New Roman"/>
              </a:rPr>
              <a:t> </a:t>
            </a:r>
            <a:r>
              <a:rPr sz="2700" spc="-5" dirty="0">
                <a:latin typeface="Times New Roman"/>
                <a:cs typeface="Times New Roman"/>
              </a:rPr>
              <a:t>completely simulated. </a:t>
            </a:r>
            <a:r>
              <a:rPr sz="2700" dirty="0">
                <a:latin typeface="Times New Roman"/>
                <a:cs typeface="Times New Roman"/>
              </a:rPr>
              <a:t>Guest </a:t>
            </a:r>
            <a:r>
              <a:rPr sz="2700" spc="-5" dirty="0">
                <a:latin typeface="Times New Roman"/>
                <a:cs typeface="Times New Roman"/>
              </a:rPr>
              <a:t>software </a:t>
            </a:r>
            <a:r>
              <a:rPr sz="2700" dirty="0">
                <a:latin typeface="Times New Roman"/>
                <a:cs typeface="Times New Roman"/>
              </a:rPr>
              <a:t>doesn't need any </a:t>
            </a:r>
            <a:r>
              <a:rPr sz="2700" spc="5" dirty="0">
                <a:latin typeface="Times New Roman"/>
                <a:cs typeface="Times New Roman"/>
              </a:rPr>
              <a:t> </a:t>
            </a:r>
            <a:r>
              <a:rPr sz="2700" spc="-5" dirty="0">
                <a:latin typeface="Times New Roman"/>
                <a:cs typeface="Times New Roman"/>
              </a:rPr>
              <a:t>modification</a:t>
            </a:r>
            <a:r>
              <a:rPr sz="2700" dirty="0">
                <a:latin typeface="Times New Roman"/>
                <a:cs typeface="Times New Roman"/>
              </a:rPr>
              <a:t> </a:t>
            </a:r>
            <a:r>
              <a:rPr sz="2700" spc="-5" dirty="0">
                <a:latin typeface="Times New Roman"/>
                <a:cs typeface="Times New Roman"/>
              </a:rPr>
              <a:t>to</a:t>
            </a:r>
            <a:r>
              <a:rPr sz="2700" spc="10" dirty="0">
                <a:latin typeface="Times New Roman"/>
                <a:cs typeface="Times New Roman"/>
              </a:rPr>
              <a:t> </a:t>
            </a:r>
            <a:r>
              <a:rPr sz="2700" spc="5" dirty="0">
                <a:latin typeface="Times New Roman"/>
                <a:cs typeface="Times New Roman"/>
              </a:rPr>
              <a:t>run</a:t>
            </a:r>
            <a:r>
              <a:rPr sz="2700" spc="-35" dirty="0">
                <a:latin typeface="Times New Roman"/>
                <a:cs typeface="Times New Roman"/>
              </a:rPr>
              <a:t> </a:t>
            </a:r>
            <a:r>
              <a:rPr sz="2700" spc="5" dirty="0">
                <a:latin typeface="Times New Roman"/>
                <a:cs typeface="Times New Roman"/>
              </a:rPr>
              <a:t>any</a:t>
            </a:r>
            <a:r>
              <a:rPr sz="2700" spc="-10" dirty="0">
                <a:latin typeface="Times New Roman"/>
                <a:cs typeface="Times New Roman"/>
              </a:rPr>
              <a:t> </a:t>
            </a:r>
            <a:r>
              <a:rPr sz="2700" dirty="0">
                <a:latin typeface="Times New Roman"/>
                <a:cs typeface="Times New Roman"/>
              </a:rPr>
              <a:t>applications</a:t>
            </a:r>
            <a:endParaRPr sz="2700">
              <a:latin typeface="Times New Roman"/>
              <a:cs typeface="Times New Roman"/>
            </a:endParaRPr>
          </a:p>
          <a:p>
            <a:pPr marL="356870" marR="5080" indent="-344805" algn="just">
              <a:lnSpc>
                <a:spcPct val="90100"/>
              </a:lnSpc>
              <a:spcBef>
                <a:spcPts val="630"/>
              </a:spcBef>
              <a:buFont typeface="Arial MT"/>
              <a:buChar char="•"/>
              <a:tabLst>
                <a:tab pos="357505" algn="l"/>
              </a:tabLst>
            </a:pPr>
            <a:r>
              <a:rPr sz="2700" b="1" spc="-5" dirty="0">
                <a:latin typeface="Times New Roman"/>
                <a:cs typeface="Times New Roman"/>
              </a:rPr>
              <a:t>Emulation </a:t>
            </a:r>
            <a:r>
              <a:rPr sz="2700" b="1" spc="-10"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10" dirty="0">
                <a:latin typeface="Times New Roman"/>
                <a:cs typeface="Times New Roman"/>
              </a:rPr>
              <a:t>the </a:t>
            </a:r>
            <a:r>
              <a:rPr sz="2700" dirty="0">
                <a:latin typeface="Times New Roman"/>
                <a:cs typeface="Times New Roman"/>
              </a:rPr>
              <a:t>virtual machine </a:t>
            </a:r>
            <a:r>
              <a:rPr sz="2700" spc="5" dirty="0">
                <a:latin typeface="Times New Roman"/>
                <a:cs typeface="Times New Roman"/>
              </a:rPr>
              <a:t> </a:t>
            </a:r>
            <a:r>
              <a:rPr sz="2700" spc="-5" dirty="0">
                <a:latin typeface="Times New Roman"/>
                <a:cs typeface="Times New Roman"/>
              </a:rPr>
              <a:t>simulates </a:t>
            </a:r>
            <a:r>
              <a:rPr sz="2700" dirty="0">
                <a:latin typeface="Times New Roman"/>
                <a:cs typeface="Times New Roman"/>
              </a:rPr>
              <a:t>the hardware </a:t>
            </a:r>
            <a:r>
              <a:rPr sz="2700" spc="5" dirty="0">
                <a:latin typeface="Times New Roman"/>
                <a:cs typeface="Times New Roman"/>
              </a:rPr>
              <a:t>&amp; </a:t>
            </a:r>
            <a:r>
              <a:rPr sz="2700" spc="-5" dirty="0">
                <a:latin typeface="Times New Roman"/>
                <a:cs typeface="Times New Roman"/>
              </a:rPr>
              <a:t>is independent. Furthermore, </a:t>
            </a:r>
            <a:r>
              <a:rPr sz="2700" dirty="0">
                <a:latin typeface="Times New Roman"/>
                <a:cs typeface="Times New Roman"/>
              </a:rPr>
              <a:t> the</a:t>
            </a:r>
            <a:r>
              <a:rPr sz="2700" spc="-5" dirty="0">
                <a:latin typeface="Times New Roman"/>
                <a:cs typeface="Times New Roman"/>
              </a:rPr>
              <a:t> </a:t>
            </a:r>
            <a:r>
              <a:rPr sz="2700" spc="5" dirty="0">
                <a:latin typeface="Times New Roman"/>
                <a:cs typeface="Times New Roman"/>
              </a:rPr>
              <a:t>guest</a:t>
            </a:r>
            <a:r>
              <a:rPr sz="2700" spc="-55" dirty="0">
                <a:latin typeface="Times New Roman"/>
                <a:cs typeface="Times New Roman"/>
              </a:rPr>
              <a:t> </a:t>
            </a:r>
            <a:r>
              <a:rPr sz="2700" spc="5" dirty="0">
                <a:latin typeface="Times New Roman"/>
                <a:cs typeface="Times New Roman"/>
              </a:rPr>
              <a:t>OS</a:t>
            </a:r>
            <a:r>
              <a:rPr sz="2700" spc="-25" dirty="0">
                <a:latin typeface="Times New Roman"/>
                <a:cs typeface="Times New Roman"/>
              </a:rPr>
              <a:t> </a:t>
            </a:r>
            <a:r>
              <a:rPr sz="2700" spc="5" dirty="0">
                <a:latin typeface="Times New Roman"/>
                <a:cs typeface="Times New Roman"/>
              </a:rPr>
              <a:t>doesn't</a:t>
            </a:r>
            <a:r>
              <a:rPr sz="2700" spc="-70" dirty="0">
                <a:latin typeface="Times New Roman"/>
                <a:cs typeface="Times New Roman"/>
              </a:rPr>
              <a:t> </a:t>
            </a:r>
            <a:r>
              <a:rPr sz="2700" spc="5" dirty="0">
                <a:latin typeface="Times New Roman"/>
                <a:cs typeface="Times New Roman"/>
              </a:rPr>
              <a:t>require</a:t>
            </a:r>
            <a:r>
              <a:rPr sz="2700" spc="-40" dirty="0">
                <a:latin typeface="Times New Roman"/>
                <a:cs typeface="Times New Roman"/>
              </a:rPr>
              <a:t> </a:t>
            </a:r>
            <a:r>
              <a:rPr sz="2700" spc="5" dirty="0">
                <a:latin typeface="Times New Roman"/>
                <a:cs typeface="Times New Roman"/>
              </a:rPr>
              <a:t>any</a:t>
            </a:r>
            <a:r>
              <a:rPr sz="2700" spc="-15" dirty="0">
                <a:latin typeface="Times New Roman"/>
                <a:cs typeface="Times New Roman"/>
              </a:rPr>
              <a:t> </a:t>
            </a:r>
            <a:r>
              <a:rPr sz="2700" spc="-5" dirty="0">
                <a:latin typeface="Times New Roman"/>
                <a:cs typeface="Times New Roman"/>
              </a:rPr>
              <a:t>modification</a:t>
            </a:r>
            <a:endParaRPr sz="2700">
              <a:latin typeface="Times New Roman"/>
              <a:cs typeface="Times New Roman"/>
            </a:endParaRPr>
          </a:p>
          <a:p>
            <a:pPr marL="356870" marR="5715" indent="-344805" algn="just">
              <a:lnSpc>
                <a:spcPct val="90000"/>
              </a:lnSpc>
              <a:spcBef>
                <a:spcPts val="660"/>
              </a:spcBef>
              <a:buFont typeface="Arial MT"/>
              <a:buChar char="•"/>
              <a:tabLst>
                <a:tab pos="357505" algn="l"/>
              </a:tabLst>
            </a:pPr>
            <a:r>
              <a:rPr sz="2700" b="1" spc="-10" dirty="0">
                <a:latin typeface="Times New Roman"/>
                <a:cs typeface="Times New Roman"/>
              </a:rPr>
              <a:t>Para-Virtualization</a:t>
            </a:r>
            <a:r>
              <a:rPr sz="2700" b="1" spc="-5" dirty="0">
                <a:latin typeface="Times New Roman"/>
                <a:cs typeface="Times New Roman"/>
              </a:rPr>
              <a:t> </a:t>
            </a:r>
            <a:r>
              <a:rPr sz="2700" b="1" dirty="0">
                <a:latin typeface="Times New Roman"/>
                <a:cs typeface="Times New Roman"/>
              </a:rPr>
              <a:t>-</a:t>
            </a:r>
            <a:r>
              <a:rPr sz="2700" b="1" spc="5" dirty="0">
                <a:latin typeface="Times New Roman"/>
                <a:cs typeface="Times New Roman"/>
              </a:rPr>
              <a:t> </a:t>
            </a:r>
            <a:r>
              <a:rPr sz="2700" dirty="0">
                <a:latin typeface="Times New Roman"/>
                <a:cs typeface="Times New Roman"/>
              </a:rPr>
              <a:t>Here,</a:t>
            </a:r>
            <a:r>
              <a:rPr sz="2700" spc="5" dirty="0">
                <a:latin typeface="Times New Roman"/>
                <a:cs typeface="Times New Roman"/>
              </a:rPr>
              <a:t> </a:t>
            </a:r>
            <a:r>
              <a:rPr sz="2700" dirty="0">
                <a:latin typeface="Times New Roman"/>
                <a:cs typeface="Times New Roman"/>
              </a:rPr>
              <a:t>the</a:t>
            </a:r>
            <a:r>
              <a:rPr sz="2700" spc="5" dirty="0">
                <a:latin typeface="Times New Roman"/>
                <a:cs typeface="Times New Roman"/>
              </a:rPr>
              <a:t> </a:t>
            </a:r>
            <a:r>
              <a:rPr sz="2700" dirty="0">
                <a:latin typeface="Times New Roman"/>
                <a:cs typeface="Times New Roman"/>
              </a:rPr>
              <a:t>hardware</a:t>
            </a:r>
            <a:r>
              <a:rPr sz="2700" spc="5" dirty="0">
                <a:latin typeface="Times New Roman"/>
                <a:cs typeface="Times New Roman"/>
              </a:rPr>
              <a:t> </a:t>
            </a:r>
            <a:r>
              <a:rPr sz="2700" spc="-5" dirty="0">
                <a:latin typeface="Times New Roman"/>
                <a:cs typeface="Times New Roman"/>
              </a:rPr>
              <a:t>is</a:t>
            </a:r>
            <a:r>
              <a:rPr sz="2700" dirty="0">
                <a:latin typeface="Times New Roman"/>
                <a:cs typeface="Times New Roman"/>
              </a:rPr>
              <a:t> not </a:t>
            </a:r>
            <a:r>
              <a:rPr sz="2700" spc="-660" dirty="0">
                <a:latin typeface="Times New Roman"/>
                <a:cs typeface="Times New Roman"/>
              </a:rPr>
              <a:t> </a:t>
            </a:r>
            <a:r>
              <a:rPr sz="2700" dirty="0">
                <a:latin typeface="Times New Roman"/>
                <a:cs typeface="Times New Roman"/>
              </a:rPr>
              <a:t>simulated; </a:t>
            </a:r>
            <a:r>
              <a:rPr sz="2700" spc="-5" dirty="0">
                <a:latin typeface="Times New Roman"/>
                <a:cs typeface="Times New Roman"/>
              </a:rPr>
              <a:t>instead </a:t>
            </a:r>
            <a:r>
              <a:rPr sz="2700" spc="-10" dirty="0">
                <a:latin typeface="Times New Roman"/>
                <a:cs typeface="Times New Roman"/>
              </a:rPr>
              <a:t>the </a:t>
            </a:r>
            <a:r>
              <a:rPr sz="2700" dirty="0">
                <a:latin typeface="Times New Roman"/>
                <a:cs typeface="Times New Roman"/>
              </a:rPr>
              <a:t>guest </a:t>
            </a:r>
            <a:r>
              <a:rPr sz="2700" spc="-5" dirty="0">
                <a:latin typeface="Times New Roman"/>
                <a:cs typeface="Times New Roman"/>
              </a:rPr>
              <a:t>software runs its </a:t>
            </a:r>
            <a:r>
              <a:rPr sz="2700" dirty="0">
                <a:latin typeface="Times New Roman"/>
                <a:cs typeface="Times New Roman"/>
              </a:rPr>
              <a:t>isolated </a:t>
            </a:r>
            <a:r>
              <a:rPr sz="2700" spc="5" dirty="0">
                <a:latin typeface="Times New Roman"/>
                <a:cs typeface="Times New Roman"/>
              </a:rPr>
              <a:t> </a:t>
            </a:r>
            <a:r>
              <a:rPr sz="2700" dirty="0">
                <a:latin typeface="Times New Roman"/>
                <a:cs typeface="Times New Roman"/>
              </a:rPr>
              <a:t>system</a:t>
            </a:r>
            <a:endParaRPr sz="27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1AAA1B4D-52CD-459F-9250-301D9FFE4D18}"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22</a:t>
            </a:fld>
            <a:endParaRPr lang="en-IN" dirty="0"/>
          </a:p>
        </p:txBody>
      </p:sp>
    </p:spTree>
    <p:extLst>
      <p:ext uri="{BB962C8B-B14F-4D97-AF65-F5344CB8AC3E}">
        <p14:creationId xmlns:p14="http://schemas.microsoft.com/office/powerpoint/2010/main" val="133494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5114" y="193370"/>
            <a:ext cx="5034915" cy="636905"/>
          </a:xfrm>
          <a:prstGeom prst="rect">
            <a:avLst/>
          </a:prstGeom>
        </p:spPr>
        <p:txBody>
          <a:bodyPr vert="horz" wrap="square" lIns="0" tIns="13970" rIns="0" bIns="0" rtlCol="0">
            <a:spAutoFit/>
          </a:bodyPr>
          <a:lstStyle/>
          <a:p>
            <a:pPr marL="12700">
              <a:lnSpc>
                <a:spcPct val="100000"/>
              </a:lnSpc>
              <a:spcBef>
                <a:spcPts val="110"/>
              </a:spcBef>
            </a:pPr>
            <a:r>
              <a:rPr spc="-5" dirty="0"/>
              <a:t>Software</a:t>
            </a:r>
            <a:r>
              <a:rPr spc="-90" dirty="0"/>
              <a:t> </a:t>
            </a:r>
            <a:r>
              <a:rPr dirty="0"/>
              <a:t>virtualization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48765"/>
            <a:ext cx="8077834" cy="4293870"/>
          </a:xfrm>
          <a:prstGeom prst="rect">
            <a:avLst/>
          </a:prstGeom>
        </p:spPr>
        <p:txBody>
          <a:bodyPr vert="horz" wrap="square" lIns="0" tIns="12065" rIns="0" bIns="0" rtlCol="0">
            <a:spAutoFit/>
          </a:bodyPr>
          <a:lstStyle/>
          <a:p>
            <a:pPr marL="356870" indent="-344805" algn="just">
              <a:lnSpc>
                <a:spcPct val="100000"/>
              </a:lnSpc>
              <a:spcBef>
                <a:spcPts val="95"/>
              </a:spcBef>
              <a:buFont typeface="Arial MT"/>
              <a:buChar char="•"/>
              <a:tabLst>
                <a:tab pos="357505" algn="l"/>
              </a:tabLst>
            </a:pPr>
            <a:r>
              <a:rPr sz="2500" dirty="0">
                <a:latin typeface="Times New Roman"/>
                <a:cs typeface="Times New Roman"/>
              </a:rPr>
              <a:t>It</a:t>
            </a:r>
            <a:r>
              <a:rPr sz="2500" spc="-5" dirty="0">
                <a:latin typeface="Times New Roman"/>
                <a:cs typeface="Times New Roman"/>
              </a:rPr>
              <a:t> is</a:t>
            </a:r>
            <a:r>
              <a:rPr sz="2500" spc="15" dirty="0">
                <a:latin typeface="Times New Roman"/>
                <a:cs typeface="Times New Roman"/>
              </a:rPr>
              <a:t> </a:t>
            </a:r>
            <a:r>
              <a:rPr sz="2500" spc="-10" dirty="0">
                <a:latin typeface="Times New Roman"/>
                <a:cs typeface="Times New Roman"/>
              </a:rPr>
              <a:t>also</a:t>
            </a:r>
            <a:r>
              <a:rPr sz="2500" spc="20" dirty="0">
                <a:latin typeface="Times New Roman"/>
                <a:cs typeface="Times New Roman"/>
              </a:rPr>
              <a:t> </a:t>
            </a:r>
            <a:r>
              <a:rPr sz="2500" spc="-5" dirty="0">
                <a:latin typeface="Times New Roman"/>
                <a:cs typeface="Times New Roman"/>
              </a:rPr>
              <a:t>called</a:t>
            </a:r>
            <a:r>
              <a:rPr sz="2500" spc="45" dirty="0">
                <a:latin typeface="Times New Roman"/>
                <a:cs typeface="Times New Roman"/>
              </a:rPr>
              <a:t> </a:t>
            </a:r>
            <a:r>
              <a:rPr sz="2500" spc="-5" dirty="0">
                <a:latin typeface="Times New Roman"/>
                <a:cs typeface="Times New Roman"/>
              </a:rPr>
              <a:t>application</a:t>
            </a:r>
            <a:r>
              <a:rPr sz="2500" spc="50" dirty="0">
                <a:latin typeface="Times New Roman"/>
                <a:cs typeface="Times New Roman"/>
              </a:rPr>
              <a:t> </a:t>
            </a:r>
            <a:r>
              <a:rPr sz="2500" spc="-5" dirty="0">
                <a:latin typeface="Times New Roman"/>
                <a:cs typeface="Times New Roman"/>
              </a:rPr>
              <a:t>virtualization</a:t>
            </a:r>
            <a:endParaRPr sz="2500">
              <a:latin typeface="Times New Roman"/>
              <a:cs typeface="Times New Roman"/>
            </a:endParaRPr>
          </a:p>
          <a:p>
            <a:pPr marL="356870" marR="8255" indent="-344805" algn="just">
              <a:lnSpc>
                <a:spcPct val="80000"/>
              </a:lnSpc>
              <a:spcBef>
                <a:spcPts val="600"/>
              </a:spcBef>
              <a:buFont typeface="Arial MT"/>
              <a:buChar char="•"/>
              <a:tabLst>
                <a:tab pos="357505" algn="l"/>
              </a:tabLst>
            </a:pPr>
            <a:r>
              <a:rPr sz="2500" spc="-5" dirty="0">
                <a:latin typeface="Times New Roman"/>
                <a:cs typeface="Times New Roman"/>
              </a:rPr>
              <a:t>Software</a:t>
            </a:r>
            <a:r>
              <a:rPr sz="2500" dirty="0">
                <a:latin typeface="Times New Roman"/>
                <a:cs typeface="Times New Roman"/>
              </a:rPr>
              <a:t> virtualization</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similar</a:t>
            </a:r>
            <a:r>
              <a:rPr sz="2500" spc="5" dirty="0">
                <a:latin typeface="Times New Roman"/>
                <a:cs typeface="Times New Roman"/>
              </a:rPr>
              <a:t> </a:t>
            </a:r>
            <a:r>
              <a:rPr sz="2500" spc="-5" dirty="0">
                <a:latin typeface="Times New Roman"/>
                <a:cs typeface="Times New Roman"/>
              </a:rPr>
              <a:t>to</a:t>
            </a:r>
            <a:r>
              <a:rPr sz="2500" dirty="0">
                <a:latin typeface="Times New Roman"/>
                <a:cs typeface="Times New Roman"/>
              </a:rPr>
              <a:t> that </a:t>
            </a:r>
            <a:r>
              <a:rPr sz="2500" spc="10" dirty="0">
                <a:latin typeface="Times New Roman"/>
                <a:cs typeface="Times New Roman"/>
              </a:rPr>
              <a:t>of </a:t>
            </a:r>
            <a:r>
              <a:rPr sz="2500" dirty="0">
                <a:latin typeface="Times New Roman"/>
                <a:cs typeface="Times New Roman"/>
              </a:rPr>
              <a:t>virtualization </a:t>
            </a:r>
            <a:r>
              <a:rPr sz="2500" spc="5" dirty="0">
                <a:latin typeface="Times New Roman"/>
                <a:cs typeface="Times New Roman"/>
              </a:rPr>
              <a:t> </a:t>
            </a:r>
            <a:r>
              <a:rPr sz="2500" spc="-5" dirty="0">
                <a:latin typeface="Times New Roman"/>
                <a:cs typeface="Times New Roman"/>
              </a:rPr>
              <a:t>except </a:t>
            </a:r>
            <a:r>
              <a:rPr sz="2500" dirty="0">
                <a:latin typeface="Times New Roman"/>
                <a:cs typeface="Times New Roman"/>
              </a:rPr>
              <a:t>that </a:t>
            </a:r>
            <a:r>
              <a:rPr sz="2500" spc="-5" dirty="0">
                <a:latin typeface="Times New Roman"/>
                <a:cs typeface="Times New Roman"/>
              </a:rPr>
              <a:t>it is </a:t>
            </a:r>
            <a:r>
              <a:rPr sz="2500" dirty="0">
                <a:latin typeface="Times New Roman"/>
                <a:cs typeface="Times New Roman"/>
              </a:rPr>
              <a:t>capable </a:t>
            </a:r>
            <a:r>
              <a:rPr sz="2500" spc="-5" dirty="0">
                <a:latin typeface="Times New Roman"/>
                <a:cs typeface="Times New Roman"/>
              </a:rPr>
              <a:t>to abstract </a:t>
            </a:r>
            <a:r>
              <a:rPr sz="2500" spc="5" dirty="0">
                <a:latin typeface="Times New Roman"/>
                <a:cs typeface="Times New Roman"/>
              </a:rPr>
              <a:t>the </a:t>
            </a:r>
            <a:r>
              <a:rPr sz="2500" dirty="0">
                <a:latin typeface="Times New Roman"/>
                <a:cs typeface="Times New Roman"/>
              </a:rPr>
              <a:t>software installation </a:t>
            </a:r>
            <a:r>
              <a:rPr sz="2500" spc="5" dirty="0">
                <a:latin typeface="Times New Roman"/>
                <a:cs typeface="Times New Roman"/>
              </a:rPr>
              <a:t> </a:t>
            </a:r>
            <a:r>
              <a:rPr sz="2500" spc="-5" dirty="0">
                <a:latin typeface="Times New Roman"/>
                <a:cs typeface="Times New Roman"/>
              </a:rPr>
              <a:t>procedure</a:t>
            </a:r>
            <a:r>
              <a:rPr sz="2500" dirty="0">
                <a:latin typeface="Times New Roman"/>
                <a:cs typeface="Times New Roman"/>
              </a:rPr>
              <a:t> </a:t>
            </a:r>
            <a:r>
              <a:rPr sz="2500" spc="-5" dirty="0">
                <a:latin typeface="Times New Roman"/>
                <a:cs typeface="Times New Roman"/>
              </a:rPr>
              <a:t>and</a:t>
            </a:r>
            <a:r>
              <a:rPr sz="2500" dirty="0">
                <a:latin typeface="Times New Roman"/>
                <a:cs typeface="Times New Roman"/>
              </a:rPr>
              <a:t> create</a:t>
            </a:r>
            <a:r>
              <a:rPr sz="2500" spc="5" dirty="0">
                <a:latin typeface="Times New Roman"/>
                <a:cs typeface="Times New Roman"/>
              </a:rPr>
              <a:t> </a:t>
            </a:r>
            <a:r>
              <a:rPr sz="2500" dirty="0">
                <a:latin typeface="Times New Roman"/>
                <a:cs typeface="Times New Roman"/>
              </a:rPr>
              <a:t>virtual</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dirty="0">
                <a:latin typeface="Times New Roman"/>
                <a:cs typeface="Times New Roman"/>
              </a:rPr>
              <a:t>installation.</a:t>
            </a:r>
            <a:r>
              <a:rPr sz="2500" spc="5" dirty="0">
                <a:latin typeface="Times New Roman"/>
                <a:cs typeface="Times New Roman"/>
              </a:rPr>
              <a:t> </a:t>
            </a:r>
            <a:r>
              <a:rPr sz="2500" spc="-5" dirty="0">
                <a:latin typeface="Times New Roman"/>
                <a:cs typeface="Times New Roman"/>
              </a:rPr>
              <a:t>Many </a:t>
            </a:r>
            <a:r>
              <a:rPr sz="2500" dirty="0">
                <a:latin typeface="Times New Roman"/>
                <a:cs typeface="Times New Roman"/>
              </a:rPr>
              <a:t> applications</a:t>
            </a:r>
            <a:r>
              <a:rPr sz="2500" spc="380" dirty="0">
                <a:latin typeface="Times New Roman"/>
                <a:cs typeface="Times New Roman"/>
              </a:rPr>
              <a:t> </a:t>
            </a:r>
            <a:r>
              <a:rPr sz="2500" spc="-5" dirty="0">
                <a:latin typeface="Times New Roman"/>
                <a:cs typeface="Times New Roman"/>
              </a:rPr>
              <a:t>&amp;</a:t>
            </a:r>
            <a:r>
              <a:rPr sz="2500" spc="385" dirty="0">
                <a:latin typeface="Times New Roman"/>
                <a:cs typeface="Times New Roman"/>
              </a:rPr>
              <a:t> </a:t>
            </a:r>
            <a:r>
              <a:rPr sz="2500" spc="-5" dirty="0">
                <a:latin typeface="Times New Roman"/>
                <a:cs typeface="Times New Roman"/>
              </a:rPr>
              <a:t>their</a:t>
            </a:r>
            <a:r>
              <a:rPr sz="2500" spc="395" dirty="0">
                <a:latin typeface="Times New Roman"/>
                <a:cs typeface="Times New Roman"/>
              </a:rPr>
              <a:t> </a:t>
            </a:r>
            <a:r>
              <a:rPr sz="2500" dirty="0">
                <a:latin typeface="Times New Roman"/>
                <a:cs typeface="Times New Roman"/>
              </a:rPr>
              <a:t>distributions</a:t>
            </a:r>
            <a:r>
              <a:rPr sz="2500" spc="385" dirty="0">
                <a:latin typeface="Times New Roman"/>
                <a:cs typeface="Times New Roman"/>
              </a:rPr>
              <a:t> </a:t>
            </a:r>
            <a:r>
              <a:rPr sz="2500" dirty="0">
                <a:latin typeface="Times New Roman"/>
                <a:cs typeface="Times New Roman"/>
              </a:rPr>
              <a:t>became</a:t>
            </a:r>
            <a:r>
              <a:rPr sz="2500" spc="390" dirty="0">
                <a:latin typeface="Times New Roman"/>
                <a:cs typeface="Times New Roman"/>
              </a:rPr>
              <a:t> </a:t>
            </a:r>
            <a:r>
              <a:rPr sz="2500" dirty="0">
                <a:latin typeface="Times New Roman"/>
                <a:cs typeface="Times New Roman"/>
              </a:rPr>
              <a:t>typical</a:t>
            </a:r>
            <a:r>
              <a:rPr sz="2500" spc="380" dirty="0">
                <a:latin typeface="Times New Roman"/>
                <a:cs typeface="Times New Roman"/>
              </a:rPr>
              <a:t> </a:t>
            </a:r>
            <a:r>
              <a:rPr sz="2500" spc="5" dirty="0">
                <a:latin typeface="Times New Roman"/>
                <a:cs typeface="Times New Roman"/>
              </a:rPr>
              <a:t>tasks</a:t>
            </a:r>
            <a:r>
              <a:rPr sz="2500" spc="365" dirty="0">
                <a:latin typeface="Times New Roman"/>
                <a:cs typeface="Times New Roman"/>
              </a:rPr>
              <a:t> </a:t>
            </a:r>
            <a:r>
              <a:rPr sz="2500" dirty="0">
                <a:latin typeface="Times New Roman"/>
                <a:cs typeface="Times New Roman"/>
              </a:rPr>
              <a:t>for </a:t>
            </a:r>
            <a:r>
              <a:rPr sz="2500" spc="-615" dirty="0">
                <a:latin typeface="Times New Roman"/>
                <a:cs typeface="Times New Roman"/>
              </a:rPr>
              <a:t> </a:t>
            </a:r>
            <a:r>
              <a:rPr sz="2500" dirty="0">
                <a:latin typeface="Times New Roman"/>
                <a:cs typeface="Times New Roman"/>
              </a:rPr>
              <a:t>IT firms </a:t>
            </a:r>
            <a:r>
              <a:rPr sz="2500" spc="-5" dirty="0">
                <a:latin typeface="Times New Roman"/>
                <a:cs typeface="Times New Roman"/>
              </a:rPr>
              <a:t>and </a:t>
            </a:r>
            <a:r>
              <a:rPr sz="2500" dirty="0">
                <a:latin typeface="Times New Roman"/>
                <a:cs typeface="Times New Roman"/>
              </a:rPr>
              <a:t>departments. The </a:t>
            </a:r>
            <a:r>
              <a:rPr sz="2500" spc="-5" dirty="0">
                <a:latin typeface="Times New Roman"/>
                <a:cs typeface="Times New Roman"/>
              </a:rPr>
              <a:t>mechanism </a:t>
            </a:r>
            <a:r>
              <a:rPr sz="2500" spc="-10" dirty="0">
                <a:latin typeface="Times New Roman"/>
                <a:cs typeface="Times New Roman"/>
              </a:rPr>
              <a:t>for </a:t>
            </a:r>
            <a:r>
              <a:rPr sz="2500" dirty="0">
                <a:latin typeface="Times New Roman"/>
                <a:cs typeface="Times New Roman"/>
              </a:rPr>
              <a:t>installing </a:t>
            </a:r>
            <a:r>
              <a:rPr sz="2500" spc="-10" dirty="0">
                <a:latin typeface="Times New Roman"/>
                <a:cs typeface="Times New Roman"/>
              </a:rPr>
              <a:t>an </a:t>
            </a:r>
            <a:r>
              <a:rPr sz="2500" spc="-5" dirty="0">
                <a:latin typeface="Times New Roman"/>
                <a:cs typeface="Times New Roman"/>
              </a:rPr>
              <a:t> application</a:t>
            </a:r>
            <a:r>
              <a:rPr sz="2500" spc="50" dirty="0">
                <a:latin typeface="Times New Roman"/>
                <a:cs typeface="Times New Roman"/>
              </a:rPr>
              <a:t> </a:t>
            </a:r>
            <a:r>
              <a:rPr sz="2500" spc="-15" dirty="0">
                <a:latin typeface="Times New Roman"/>
                <a:cs typeface="Times New Roman"/>
              </a:rPr>
              <a:t>differs.</a:t>
            </a:r>
            <a:endParaRPr sz="2500">
              <a:latin typeface="Times New Roman"/>
              <a:cs typeface="Times New Roman"/>
            </a:endParaRPr>
          </a:p>
          <a:p>
            <a:pPr marL="356870" marR="5080" indent="-344805" algn="just">
              <a:lnSpc>
                <a:spcPct val="80100"/>
              </a:lnSpc>
              <a:spcBef>
                <a:spcPts val="595"/>
              </a:spcBef>
              <a:buFont typeface="Arial MT"/>
              <a:buChar char="•"/>
              <a:tabLst>
                <a:tab pos="357505" algn="l"/>
              </a:tabLst>
            </a:pPr>
            <a:r>
              <a:rPr sz="2500" spc="-5" dirty="0">
                <a:latin typeface="Times New Roman"/>
                <a:cs typeface="Times New Roman"/>
              </a:rPr>
              <a:t>So</a:t>
            </a:r>
            <a:r>
              <a:rPr sz="2500" dirty="0">
                <a:latin typeface="Times New Roman"/>
                <a:cs typeface="Times New Roman"/>
              </a:rPr>
              <a:t> virtualized</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a:t>
            </a:r>
            <a:r>
              <a:rPr sz="2500" b="1" spc="-10" dirty="0">
                <a:latin typeface="Times New Roman"/>
                <a:cs typeface="Times New Roman"/>
              </a:rPr>
              <a:t>introduced</a:t>
            </a:r>
            <a:r>
              <a:rPr sz="2500" b="1" spc="-5" dirty="0">
                <a:latin typeface="Times New Roman"/>
                <a:cs typeface="Times New Roman"/>
              </a:rPr>
              <a:t> in</a:t>
            </a:r>
            <a:r>
              <a:rPr sz="2500" b="1" dirty="0">
                <a:latin typeface="Times New Roman"/>
                <a:cs typeface="Times New Roman"/>
              </a:rPr>
              <a:t> </a:t>
            </a:r>
            <a:r>
              <a:rPr sz="2500" b="1" spc="5" dirty="0">
                <a:latin typeface="Times New Roman"/>
                <a:cs typeface="Times New Roman"/>
              </a:rPr>
              <a:t>which</a:t>
            </a:r>
            <a:r>
              <a:rPr sz="2500" b="1" spc="10" dirty="0">
                <a:latin typeface="Times New Roman"/>
                <a:cs typeface="Times New Roman"/>
              </a:rPr>
              <a:t> </a:t>
            </a:r>
            <a:r>
              <a:rPr sz="2500" b="1" spc="-5" dirty="0">
                <a:latin typeface="Times New Roman"/>
                <a:cs typeface="Times New Roman"/>
              </a:rPr>
              <a:t>an </a:t>
            </a:r>
            <a:r>
              <a:rPr sz="2500" b="1" dirty="0">
                <a:latin typeface="Times New Roman"/>
                <a:cs typeface="Times New Roman"/>
              </a:rPr>
              <a:t> </a:t>
            </a:r>
            <a:r>
              <a:rPr sz="2500" b="1" spc="-5" dirty="0">
                <a:latin typeface="Times New Roman"/>
                <a:cs typeface="Times New Roman"/>
              </a:rPr>
              <a:t>application that </a:t>
            </a:r>
            <a:r>
              <a:rPr sz="2500" b="1" spc="5" dirty="0">
                <a:latin typeface="Times New Roman"/>
                <a:cs typeface="Times New Roman"/>
              </a:rPr>
              <a:t>will </a:t>
            </a:r>
            <a:r>
              <a:rPr sz="2500" b="1" dirty="0">
                <a:latin typeface="Times New Roman"/>
                <a:cs typeface="Times New Roman"/>
              </a:rPr>
              <a:t>be </a:t>
            </a:r>
            <a:r>
              <a:rPr sz="2500" b="1" spc="-5" dirty="0">
                <a:latin typeface="Times New Roman"/>
                <a:cs typeface="Times New Roman"/>
              </a:rPr>
              <a:t>installed </a:t>
            </a:r>
            <a:r>
              <a:rPr sz="2500" b="1" dirty="0">
                <a:latin typeface="Times New Roman"/>
                <a:cs typeface="Times New Roman"/>
              </a:rPr>
              <a:t>into its self-contained </a:t>
            </a:r>
            <a:r>
              <a:rPr sz="2500" b="1" spc="5" dirty="0">
                <a:latin typeface="Times New Roman"/>
                <a:cs typeface="Times New Roman"/>
              </a:rPr>
              <a:t> </a:t>
            </a:r>
            <a:r>
              <a:rPr sz="2500" b="1" spc="-5" dirty="0">
                <a:latin typeface="Times New Roman"/>
                <a:cs typeface="Times New Roman"/>
              </a:rPr>
              <a:t>unit</a:t>
            </a:r>
            <a:r>
              <a:rPr sz="2500" b="1" dirty="0">
                <a:latin typeface="Times New Roman"/>
                <a:cs typeface="Times New Roman"/>
              </a:rPr>
              <a:t> </a:t>
            </a:r>
            <a:r>
              <a:rPr sz="2500" b="1" spc="-5" dirty="0">
                <a:latin typeface="Times New Roman"/>
                <a:cs typeface="Times New Roman"/>
              </a:rPr>
              <a:t>and</a:t>
            </a:r>
            <a:r>
              <a:rPr sz="2500" b="1" dirty="0">
                <a:latin typeface="Times New Roman"/>
                <a:cs typeface="Times New Roman"/>
              </a:rPr>
              <a:t> </a:t>
            </a:r>
            <a:r>
              <a:rPr sz="2500" b="1" spc="-10" dirty="0">
                <a:latin typeface="Times New Roman"/>
                <a:cs typeface="Times New Roman"/>
              </a:rPr>
              <a:t>provide</a:t>
            </a:r>
            <a:r>
              <a:rPr sz="2500" b="1" spc="-5" dirty="0">
                <a:latin typeface="Times New Roman"/>
                <a:cs typeface="Times New Roman"/>
              </a:rPr>
              <a:t> software</a:t>
            </a:r>
            <a:r>
              <a:rPr sz="2500" b="1" dirty="0">
                <a:latin typeface="Times New Roman"/>
                <a:cs typeface="Times New Roman"/>
              </a:rPr>
              <a:t> virtualization</a:t>
            </a:r>
            <a:r>
              <a:rPr sz="2500" dirty="0">
                <a:latin typeface="Times New Roman"/>
                <a:cs typeface="Times New Roman"/>
              </a:rPr>
              <a:t>.</a:t>
            </a:r>
            <a:r>
              <a:rPr sz="2500" spc="5" dirty="0">
                <a:latin typeface="Times New Roman"/>
                <a:cs typeface="Times New Roman"/>
              </a:rPr>
              <a:t> Some</a:t>
            </a:r>
            <a:r>
              <a:rPr sz="2500" spc="10" dirty="0">
                <a:latin typeface="Times New Roman"/>
                <a:cs typeface="Times New Roman"/>
              </a:rPr>
              <a:t> </a:t>
            </a:r>
            <a:r>
              <a:rPr sz="2500" spc="5" dirty="0">
                <a:latin typeface="Times New Roman"/>
                <a:cs typeface="Times New Roman"/>
              </a:rPr>
              <a:t>of</a:t>
            </a:r>
            <a:r>
              <a:rPr sz="2500" spc="10" dirty="0">
                <a:latin typeface="Times New Roman"/>
                <a:cs typeface="Times New Roman"/>
              </a:rPr>
              <a:t> </a:t>
            </a:r>
            <a:r>
              <a:rPr sz="2500" spc="-5" dirty="0">
                <a:latin typeface="Times New Roman"/>
                <a:cs typeface="Times New Roman"/>
              </a:rPr>
              <a:t>the </a:t>
            </a:r>
            <a:r>
              <a:rPr sz="2500" spc="-610" dirty="0">
                <a:latin typeface="Times New Roman"/>
                <a:cs typeface="Times New Roman"/>
              </a:rPr>
              <a:t> </a:t>
            </a:r>
            <a:r>
              <a:rPr sz="2500" spc="-10" dirty="0">
                <a:latin typeface="Times New Roman"/>
                <a:cs typeface="Times New Roman"/>
              </a:rPr>
              <a:t>examples</a:t>
            </a:r>
            <a:r>
              <a:rPr sz="2500" spc="60" dirty="0">
                <a:latin typeface="Times New Roman"/>
                <a:cs typeface="Times New Roman"/>
              </a:rPr>
              <a:t> </a:t>
            </a:r>
            <a:r>
              <a:rPr sz="2500" dirty="0">
                <a:latin typeface="Times New Roman"/>
                <a:cs typeface="Times New Roman"/>
              </a:rPr>
              <a:t>are</a:t>
            </a:r>
            <a:r>
              <a:rPr sz="2500" spc="15" dirty="0">
                <a:latin typeface="Times New Roman"/>
                <a:cs typeface="Times New Roman"/>
              </a:rPr>
              <a:t> </a:t>
            </a:r>
            <a:r>
              <a:rPr sz="2500" b="1" spc="-20" dirty="0">
                <a:latin typeface="Times New Roman"/>
                <a:cs typeface="Times New Roman"/>
              </a:rPr>
              <a:t>Virtual</a:t>
            </a:r>
            <a:r>
              <a:rPr sz="2500" b="1" spc="30" dirty="0">
                <a:latin typeface="Times New Roman"/>
                <a:cs typeface="Times New Roman"/>
              </a:rPr>
              <a:t> </a:t>
            </a:r>
            <a:r>
              <a:rPr sz="2500" b="1" spc="-5" dirty="0">
                <a:latin typeface="Times New Roman"/>
                <a:cs typeface="Times New Roman"/>
              </a:rPr>
              <a:t>Box,</a:t>
            </a:r>
            <a:r>
              <a:rPr sz="2500" b="1" spc="-50" dirty="0">
                <a:latin typeface="Times New Roman"/>
                <a:cs typeface="Times New Roman"/>
              </a:rPr>
              <a:t> </a:t>
            </a:r>
            <a:r>
              <a:rPr sz="2500" b="1" spc="-10" dirty="0">
                <a:latin typeface="Times New Roman"/>
                <a:cs typeface="Times New Roman"/>
              </a:rPr>
              <a:t>VMware</a:t>
            </a:r>
            <a:r>
              <a:rPr sz="2500" spc="-10" dirty="0">
                <a:latin typeface="Times New Roman"/>
                <a:cs typeface="Times New Roman"/>
              </a:rPr>
              <a:t>,</a:t>
            </a:r>
            <a:r>
              <a:rPr sz="2500" dirty="0">
                <a:latin typeface="Times New Roman"/>
                <a:cs typeface="Times New Roman"/>
              </a:rPr>
              <a:t> </a:t>
            </a:r>
            <a:r>
              <a:rPr sz="2500" spc="-5" dirty="0">
                <a:latin typeface="Times New Roman"/>
                <a:cs typeface="Times New Roman"/>
              </a:rPr>
              <a:t>etc</a:t>
            </a:r>
            <a:endParaRPr sz="2500">
              <a:latin typeface="Times New Roman"/>
              <a:cs typeface="Times New Roman"/>
            </a:endParaRPr>
          </a:p>
          <a:p>
            <a:pPr marL="356870" marR="6350" indent="-344805" algn="just">
              <a:lnSpc>
                <a:spcPts val="2400"/>
              </a:lnSpc>
              <a:spcBef>
                <a:spcPts val="580"/>
              </a:spcBef>
              <a:buFont typeface="Arial MT"/>
              <a:buChar char="•"/>
              <a:tabLst>
                <a:tab pos="357505" algn="l"/>
              </a:tabLst>
            </a:pPr>
            <a:r>
              <a:rPr sz="2500" dirty="0">
                <a:latin typeface="Times New Roman"/>
                <a:cs typeface="Times New Roman"/>
              </a:rPr>
              <a:t>Benefits</a:t>
            </a:r>
            <a:r>
              <a:rPr sz="2500" spc="5" dirty="0">
                <a:latin typeface="Times New Roman"/>
                <a:cs typeface="Times New Roman"/>
              </a:rPr>
              <a:t> </a:t>
            </a:r>
            <a:r>
              <a:rPr sz="2500" dirty="0">
                <a:latin typeface="Times New Roman"/>
                <a:cs typeface="Times New Roman"/>
              </a:rPr>
              <a:t>are</a:t>
            </a:r>
            <a:r>
              <a:rPr sz="2500" spc="5" dirty="0">
                <a:latin typeface="Times New Roman"/>
                <a:cs typeface="Times New Roman"/>
              </a:rPr>
              <a:t> </a:t>
            </a:r>
            <a:r>
              <a:rPr sz="2500" b="1" spc="-5" dirty="0">
                <a:latin typeface="Times New Roman"/>
                <a:cs typeface="Times New Roman"/>
              </a:rPr>
              <a:t>Ease</a:t>
            </a:r>
            <a:r>
              <a:rPr sz="2500" b="1" dirty="0">
                <a:latin typeface="Times New Roman"/>
                <a:cs typeface="Times New Roman"/>
              </a:rPr>
              <a:t> </a:t>
            </a:r>
            <a:r>
              <a:rPr sz="2500" b="1" spc="-5" dirty="0">
                <a:latin typeface="Times New Roman"/>
                <a:cs typeface="Times New Roman"/>
              </a:rPr>
              <a:t>of</a:t>
            </a:r>
            <a:r>
              <a:rPr sz="2500" b="1" dirty="0">
                <a:latin typeface="Times New Roman"/>
                <a:cs typeface="Times New Roman"/>
              </a:rPr>
              <a:t> </a:t>
            </a:r>
            <a:r>
              <a:rPr sz="2500" b="1" spc="-5" dirty="0">
                <a:latin typeface="Times New Roman"/>
                <a:cs typeface="Times New Roman"/>
              </a:rPr>
              <a:t>Client</a:t>
            </a:r>
            <a:r>
              <a:rPr sz="2500" b="1" dirty="0">
                <a:latin typeface="Times New Roman"/>
                <a:cs typeface="Times New Roman"/>
              </a:rPr>
              <a:t> Deployment</a:t>
            </a:r>
            <a:r>
              <a:rPr sz="2500" b="1" spc="5" dirty="0">
                <a:latin typeface="Times New Roman"/>
                <a:cs typeface="Times New Roman"/>
              </a:rPr>
              <a:t> </a:t>
            </a:r>
            <a:r>
              <a:rPr sz="2500" b="1" spc="-5" dirty="0">
                <a:latin typeface="Times New Roman"/>
                <a:cs typeface="Times New Roman"/>
              </a:rPr>
              <a:t>,</a:t>
            </a:r>
            <a:r>
              <a:rPr sz="2500" b="1" dirty="0">
                <a:latin typeface="Times New Roman"/>
                <a:cs typeface="Times New Roman"/>
              </a:rPr>
              <a:t> Software </a:t>
            </a:r>
            <a:r>
              <a:rPr sz="2500" b="1" spc="5" dirty="0">
                <a:latin typeface="Times New Roman"/>
                <a:cs typeface="Times New Roman"/>
              </a:rPr>
              <a:t> </a:t>
            </a:r>
            <a:r>
              <a:rPr sz="2500" b="1" spc="-5" dirty="0">
                <a:latin typeface="Times New Roman"/>
                <a:cs typeface="Times New Roman"/>
              </a:rPr>
              <a:t>Migration,</a:t>
            </a:r>
            <a:r>
              <a:rPr sz="2500" b="1" spc="20" dirty="0">
                <a:latin typeface="Times New Roman"/>
                <a:cs typeface="Times New Roman"/>
              </a:rPr>
              <a:t> </a:t>
            </a:r>
            <a:r>
              <a:rPr sz="2500" b="1" spc="-10" dirty="0">
                <a:latin typeface="Times New Roman"/>
                <a:cs typeface="Times New Roman"/>
              </a:rPr>
              <a:t>Easy</a:t>
            </a:r>
            <a:r>
              <a:rPr sz="2500" b="1" spc="25" dirty="0">
                <a:latin typeface="Times New Roman"/>
                <a:cs typeface="Times New Roman"/>
              </a:rPr>
              <a:t> </a:t>
            </a:r>
            <a:r>
              <a:rPr sz="2500" b="1" dirty="0">
                <a:latin typeface="Times New Roman"/>
                <a:cs typeface="Times New Roman"/>
              </a:rPr>
              <a:t>to</a:t>
            </a:r>
            <a:r>
              <a:rPr sz="2500" b="1" spc="-5" dirty="0">
                <a:latin typeface="Times New Roman"/>
                <a:cs typeface="Times New Roman"/>
              </a:rPr>
              <a:t> Manage</a:t>
            </a:r>
            <a:endParaRPr sz="25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55F0A894-CA2F-499C-BDFA-59D1297ABA7A}"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23</a:t>
            </a:fld>
            <a:endParaRPr lang="en-IN" dirty="0"/>
          </a:p>
        </p:txBody>
      </p:sp>
    </p:spTree>
    <p:extLst>
      <p:ext uri="{BB962C8B-B14F-4D97-AF65-F5344CB8AC3E}">
        <p14:creationId xmlns:p14="http://schemas.microsoft.com/office/powerpoint/2010/main" val="75832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201" y="480441"/>
            <a:ext cx="5149850" cy="695325"/>
          </a:xfrm>
          <a:prstGeom prst="rect">
            <a:avLst/>
          </a:prstGeom>
        </p:spPr>
        <p:txBody>
          <a:bodyPr vert="horz" wrap="square" lIns="0" tIns="11430" rIns="0" bIns="0" rtlCol="0">
            <a:spAutoFit/>
          </a:bodyPr>
          <a:lstStyle/>
          <a:p>
            <a:pPr marL="12700">
              <a:lnSpc>
                <a:spcPct val="100000"/>
              </a:lnSpc>
              <a:spcBef>
                <a:spcPts val="90"/>
              </a:spcBef>
            </a:pPr>
            <a:r>
              <a:rPr sz="4400" spc="-5" dirty="0"/>
              <a:t>Server</a:t>
            </a:r>
            <a:r>
              <a:rPr sz="4400" spc="-114" dirty="0"/>
              <a:t> </a:t>
            </a:r>
            <a:r>
              <a:rPr sz="4400" spc="-5" dirty="0"/>
              <a:t>virtualization:</a:t>
            </a:r>
            <a:endParaRPr sz="44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4965"/>
            <a:ext cx="8075930" cy="3026410"/>
          </a:xfrm>
          <a:prstGeom prst="rect">
            <a:avLst/>
          </a:prstGeom>
        </p:spPr>
        <p:txBody>
          <a:bodyPr vert="horz" wrap="square" lIns="0" tIns="12700" rIns="0" bIns="0" rtlCol="0">
            <a:spAutoFit/>
          </a:bodyPr>
          <a:lstStyle/>
          <a:p>
            <a:pPr marL="356870" marR="5080" indent="-344805" algn="just">
              <a:lnSpc>
                <a:spcPct val="100000"/>
              </a:lnSpc>
              <a:spcBef>
                <a:spcPts val="100"/>
              </a:spcBef>
              <a:buFont typeface="Arial MT"/>
              <a:buChar char="•"/>
              <a:tabLst>
                <a:tab pos="357505" algn="l"/>
              </a:tabLst>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process, </a:t>
            </a:r>
            <a:r>
              <a:rPr sz="2400" dirty="0">
                <a:latin typeface="Times New Roman"/>
                <a:cs typeface="Times New Roman"/>
              </a:rPr>
              <a:t>the server </a:t>
            </a:r>
            <a:r>
              <a:rPr sz="2400" spc="-5" dirty="0">
                <a:latin typeface="Times New Roman"/>
                <a:cs typeface="Times New Roman"/>
              </a:rPr>
              <a:t>resources </a:t>
            </a:r>
            <a:r>
              <a:rPr sz="2400" dirty="0">
                <a:latin typeface="Times New Roman"/>
                <a:cs typeface="Times New Roman"/>
              </a:rPr>
              <a:t>are </a:t>
            </a:r>
            <a:r>
              <a:rPr sz="2400" spc="-5" dirty="0">
                <a:latin typeface="Times New Roman"/>
                <a:cs typeface="Times New Roman"/>
              </a:rPr>
              <a:t>kept </a:t>
            </a:r>
            <a:r>
              <a:rPr sz="2400" dirty="0">
                <a:latin typeface="Times New Roman"/>
                <a:cs typeface="Times New Roman"/>
              </a:rPr>
              <a:t>hidden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 </a:t>
            </a:r>
            <a:r>
              <a:rPr sz="2400" spc="-35" dirty="0">
                <a:latin typeface="Times New Roman"/>
                <a:cs typeface="Times New Roman"/>
              </a:rPr>
              <a:t>user. </a:t>
            </a:r>
            <a:r>
              <a:rPr sz="2400" dirty="0">
                <a:latin typeface="Times New Roman"/>
                <a:cs typeface="Times New Roman"/>
              </a:rPr>
              <a:t>This </a:t>
            </a:r>
            <a:r>
              <a:rPr sz="2400" spc="-5" dirty="0">
                <a:latin typeface="Times New Roman"/>
                <a:cs typeface="Times New Roman"/>
              </a:rPr>
              <a:t>partitioning </a:t>
            </a:r>
            <a:r>
              <a:rPr sz="2400" dirty="0">
                <a:latin typeface="Times New Roman"/>
                <a:cs typeface="Times New Roman"/>
              </a:rPr>
              <a:t>of </a:t>
            </a:r>
            <a:r>
              <a:rPr sz="2400" spc="-5" dirty="0">
                <a:latin typeface="Times New Roman"/>
                <a:cs typeface="Times New Roman"/>
              </a:rPr>
              <a:t>physical server </a:t>
            </a:r>
            <a:r>
              <a:rPr sz="2400" dirty="0">
                <a:latin typeface="Times New Roman"/>
                <a:cs typeface="Times New Roman"/>
              </a:rPr>
              <a:t>into </a:t>
            </a:r>
            <a:r>
              <a:rPr sz="2400" spc="-5" dirty="0">
                <a:latin typeface="Times New Roman"/>
                <a:cs typeface="Times New Roman"/>
              </a:rPr>
              <a:t>several virtual </a:t>
            </a:r>
            <a:r>
              <a:rPr sz="2400" dirty="0">
                <a:latin typeface="Times New Roman"/>
                <a:cs typeface="Times New Roman"/>
              </a:rPr>
              <a:t> </a:t>
            </a:r>
            <a:r>
              <a:rPr sz="2400" spc="-5" dirty="0">
                <a:latin typeface="Times New Roman"/>
                <a:cs typeface="Times New Roman"/>
              </a:rPr>
              <a:t>environments; result </a:t>
            </a:r>
            <a:r>
              <a:rPr sz="2400" dirty="0">
                <a:latin typeface="Times New Roman"/>
                <a:cs typeface="Times New Roman"/>
              </a:rPr>
              <a:t>in the </a:t>
            </a:r>
            <a:r>
              <a:rPr sz="2400" spc="-5" dirty="0">
                <a:latin typeface="Times New Roman"/>
                <a:cs typeface="Times New Roman"/>
              </a:rPr>
              <a:t>dedication </a:t>
            </a:r>
            <a:r>
              <a:rPr sz="2400" dirty="0">
                <a:latin typeface="Times New Roman"/>
                <a:cs typeface="Times New Roman"/>
              </a:rPr>
              <a:t>of one </a:t>
            </a:r>
            <a:r>
              <a:rPr sz="2400" spc="-5" dirty="0">
                <a:latin typeface="Times New Roman"/>
                <a:cs typeface="Times New Roman"/>
              </a:rPr>
              <a:t>server </a:t>
            </a:r>
            <a:r>
              <a:rPr sz="2400" dirty="0">
                <a:latin typeface="Times New Roman"/>
                <a:cs typeface="Times New Roman"/>
              </a:rPr>
              <a:t>to </a:t>
            </a:r>
            <a:r>
              <a:rPr sz="2400" spc="-5" dirty="0">
                <a:latin typeface="Times New Roman"/>
                <a:cs typeface="Times New Roman"/>
              </a:rPr>
              <a:t>perform </a:t>
            </a:r>
            <a:r>
              <a:rPr sz="2400" dirty="0">
                <a:latin typeface="Times New Roman"/>
                <a:cs typeface="Times New Roman"/>
              </a:rPr>
              <a:t> a</a:t>
            </a:r>
            <a:r>
              <a:rPr sz="2400" spc="-15" dirty="0">
                <a:latin typeface="Times New Roman"/>
                <a:cs typeface="Times New Roman"/>
              </a:rPr>
              <a:t> </a:t>
            </a:r>
            <a:r>
              <a:rPr sz="2400" spc="-5" dirty="0">
                <a:latin typeface="Times New Roman"/>
                <a:cs typeface="Times New Roman"/>
              </a:rPr>
              <a:t>single</a:t>
            </a:r>
            <a:r>
              <a:rPr sz="2400" spc="20" dirty="0">
                <a:latin typeface="Times New Roman"/>
                <a:cs typeface="Times New Roman"/>
              </a:rPr>
              <a:t> </a:t>
            </a:r>
            <a:r>
              <a:rPr sz="2400" spc="-5" dirty="0">
                <a:latin typeface="Times New Roman"/>
                <a:cs typeface="Times New Roman"/>
              </a:rPr>
              <a:t>application</a:t>
            </a:r>
            <a:r>
              <a:rPr sz="2400" spc="-1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task.</a:t>
            </a:r>
            <a:endParaRPr sz="2400">
              <a:latin typeface="Times New Roman"/>
              <a:cs typeface="Times New Roman"/>
            </a:endParaRPr>
          </a:p>
          <a:p>
            <a:pPr marL="356870" marR="5080" indent="-344805" algn="just">
              <a:lnSpc>
                <a:spcPct val="100000"/>
              </a:lnSpc>
              <a:spcBef>
                <a:spcPts val="580"/>
              </a:spcBef>
              <a:buFont typeface="Arial MT"/>
              <a:buChar char="•"/>
              <a:tabLst>
                <a:tab pos="357505" algn="l"/>
              </a:tabLst>
            </a:pPr>
            <a:r>
              <a:rPr sz="2400" dirty="0">
                <a:latin typeface="Times New Roman"/>
                <a:cs typeface="Times New Roman"/>
              </a:rPr>
              <a:t>This </a:t>
            </a:r>
            <a:r>
              <a:rPr sz="2400" spc="-5" dirty="0">
                <a:latin typeface="Times New Roman"/>
                <a:cs typeface="Times New Roman"/>
              </a:rPr>
              <a:t>technique </a:t>
            </a:r>
            <a:r>
              <a:rPr sz="2400" dirty="0">
                <a:latin typeface="Times New Roman"/>
                <a:cs typeface="Times New Roman"/>
              </a:rPr>
              <a:t>is </a:t>
            </a:r>
            <a:r>
              <a:rPr sz="2400" spc="-5" dirty="0">
                <a:latin typeface="Times New Roman"/>
                <a:cs typeface="Times New Roman"/>
              </a:rPr>
              <a:t>mainly used</a:t>
            </a:r>
            <a:r>
              <a:rPr sz="2400" dirty="0">
                <a:latin typeface="Times New Roman"/>
                <a:cs typeface="Times New Roman"/>
              </a:rPr>
              <a:t> in </a:t>
            </a:r>
            <a:r>
              <a:rPr sz="2400" spc="-5" dirty="0">
                <a:latin typeface="Times New Roman"/>
                <a:cs typeface="Times New Roman"/>
              </a:rPr>
              <a:t>web-servers</a:t>
            </a:r>
            <a:r>
              <a:rPr sz="2400" spc="590" dirty="0">
                <a:latin typeface="Times New Roman"/>
                <a:cs typeface="Times New Roman"/>
              </a:rPr>
              <a:t> </a:t>
            </a:r>
            <a:r>
              <a:rPr sz="2400" spc="-5" dirty="0">
                <a:latin typeface="Times New Roman"/>
                <a:cs typeface="Times New Roman"/>
              </a:rPr>
              <a:t>which </a:t>
            </a:r>
            <a:r>
              <a:rPr sz="2400" spc="-10" dirty="0">
                <a:latin typeface="Times New Roman"/>
                <a:cs typeface="Times New Roman"/>
              </a:rPr>
              <a:t>reduces </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cost </a:t>
            </a:r>
            <a:r>
              <a:rPr sz="2400" dirty="0">
                <a:latin typeface="Times New Roman"/>
                <a:cs typeface="Times New Roman"/>
              </a:rPr>
              <a:t>of </a:t>
            </a:r>
            <a:r>
              <a:rPr sz="2400" spc="-5" dirty="0">
                <a:latin typeface="Times New Roman"/>
                <a:cs typeface="Times New Roman"/>
              </a:rPr>
              <a:t>web-hosting services. </a:t>
            </a:r>
            <a:r>
              <a:rPr sz="2400" spc="-10" dirty="0">
                <a:latin typeface="Times New Roman"/>
                <a:cs typeface="Times New Roman"/>
              </a:rPr>
              <a:t>Instead </a:t>
            </a:r>
            <a:r>
              <a:rPr sz="2400" dirty="0">
                <a:latin typeface="Times New Roman"/>
                <a:cs typeface="Times New Roman"/>
              </a:rPr>
              <a:t>of having </a:t>
            </a:r>
            <a:r>
              <a:rPr sz="2400" spc="-5" dirty="0">
                <a:latin typeface="Times New Roman"/>
                <a:cs typeface="Times New Roman"/>
              </a:rPr>
              <a:t>separate </a:t>
            </a:r>
            <a:r>
              <a:rPr sz="2400" dirty="0">
                <a:latin typeface="Times New Roman"/>
                <a:cs typeface="Times New Roman"/>
              </a:rPr>
              <a:t> </a:t>
            </a:r>
            <a:r>
              <a:rPr sz="2400" spc="-5" dirty="0">
                <a:latin typeface="Times New Roman"/>
                <a:cs typeface="Times New Roman"/>
              </a:rPr>
              <a:t>system </a:t>
            </a:r>
            <a:r>
              <a:rPr sz="2400" dirty="0">
                <a:latin typeface="Times New Roman"/>
                <a:cs typeface="Times New Roman"/>
              </a:rPr>
              <a:t>for </a:t>
            </a:r>
            <a:r>
              <a:rPr sz="2400" spc="-5" dirty="0">
                <a:latin typeface="Times New Roman"/>
                <a:cs typeface="Times New Roman"/>
              </a:rPr>
              <a:t>each </a:t>
            </a:r>
            <a:r>
              <a:rPr sz="2400" spc="-10" dirty="0">
                <a:latin typeface="Times New Roman"/>
                <a:cs typeface="Times New Roman"/>
              </a:rPr>
              <a:t>web-server, </a:t>
            </a:r>
            <a:r>
              <a:rPr sz="2400" dirty="0">
                <a:latin typeface="Times New Roman"/>
                <a:cs typeface="Times New Roman"/>
              </a:rPr>
              <a:t>multiple </a:t>
            </a:r>
            <a:r>
              <a:rPr sz="2400" spc="-5" dirty="0">
                <a:latin typeface="Times New Roman"/>
                <a:cs typeface="Times New Roman"/>
              </a:rPr>
              <a:t>virtual servers </a:t>
            </a:r>
            <a:r>
              <a:rPr sz="2400" spc="-10" dirty="0">
                <a:latin typeface="Times New Roman"/>
                <a:cs typeface="Times New Roman"/>
              </a:rPr>
              <a:t>can </a:t>
            </a:r>
            <a:r>
              <a:rPr sz="2400" spc="-5" dirty="0">
                <a:latin typeface="Times New Roman"/>
                <a:cs typeface="Times New Roman"/>
              </a:rPr>
              <a:t>run </a:t>
            </a:r>
            <a:r>
              <a:rPr sz="2400" dirty="0">
                <a:latin typeface="Times New Roman"/>
                <a:cs typeface="Times New Roman"/>
              </a:rPr>
              <a:t>on </a:t>
            </a:r>
            <a:r>
              <a:rPr sz="2400" spc="-58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same </a:t>
            </a:r>
            <a:r>
              <a:rPr sz="2400" spc="-15" dirty="0">
                <a:latin typeface="Times New Roman"/>
                <a:cs typeface="Times New Roman"/>
              </a:rPr>
              <a:t>system/computer.</a:t>
            </a:r>
            <a:endParaRPr sz="24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9C7E0615-58E7-4EE8-A57C-5AB4FD6009F3}"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24</a:t>
            </a:fld>
            <a:endParaRPr lang="en-IN" dirty="0"/>
          </a:p>
        </p:txBody>
      </p:sp>
    </p:spTree>
    <p:extLst>
      <p:ext uri="{BB962C8B-B14F-4D97-AF65-F5344CB8AC3E}">
        <p14:creationId xmlns:p14="http://schemas.microsoft.com/office/powerpoint/2010/main" val="101883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574" y="0"/>
            <a:ext cx="7977505" cy="1246505"/>
          </a:xfrm>
          <a:prstGeom prst="rect">
            <a:avLst/>
          </a:prstGeom>
        </p:spPr>
        <p:txBody>
          <a:bodyPr vert="horz" wrap="square" lIns="0" tIns="13335" rIns="0" bIns="0" rtlCol="0">
            <a:spAutoFit/>
          </a:bodyPr>
          <a:lstStyle/>
          <a:p>
            <a:pPr marL="3555365" marR="5080" indent="-3543300">
              <a:lnSpc>
                <a:spcPct val="100000"/>
              </a:lnSpc>
              <a:spcBef>
                <a:spcPts val="105"/>
              </a:spcBef>
            </a:pPr>
            <a:r>
              <a:rPr dirty="0"/>
              <a:t>Primary</a:t>
            </a:r>
            <a:r>
              <a:rPr spc="-45" dirty="0"/>
              <a:t> </a:t>
            </a:r>
            <a:r>
              <a:rPr dirty="0"/>
              <a:t>uses</a:t>
            </a:r>
            <a:r>
              <a:rPr spc="-10" dirty="0"/>
              <a:t> </a:t>
            </a:r>
            <a:r>
              <a:rPr spc="10" dirty="0"/>
              <a:t>of</a:t>
            </a:r>
            <a:r>
              <a:rPr spc="-15" dirty="0"/>
              <a:t> </a:t>
            </a:r>
            <a:r>
              <a:rPr dirty="0"/>
              <a:t>server</a:t>
            </a:r>
            <a:r>
              <a:rPr spc="-120" dirty="0"/>
              <a:t> </a:t>
            </a:r>
            <a:r>
              <a:rPr dirty="0"/>
              <a:t>virtualization </a:t>
            </a:r>
            <a:r>
              <a:rPr spc="-985" dirty="0"/>
              <a:t> </a:t>
            </a:r>
            <a:r>
              <a:rPr spc="-15" dirty="0"/>
              <a:t>are:</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7095"/>
            <a:ext cx="5890895" cy="2646045"/>
          </a:xfrm>
          <a:prstGeom prst="rect">
            <a:avLst/>
          </a:prstGeom>
        </p:spPr>
        <p:txBody>
          <a:bodyPr vert="horz" wrap="square" lIns="0" tIns="98425" rIns="0" bIns="0" rtlCol="0">
            <a:spAutoFit/>
          </a:bodyPr>
          <a:lstStyle/>
          <a:p>
            <a:pPr marL="356870" indent="-344805">
              <a:lnSpc>
                <a:spcPct val="100000"/>
              </a:lnSpc>
              <a:spcBef>
                <a:spcPts val="775"/>
              </a:spcBef>
              <a:buFont typeface="Arial MT"/>
              <a:buChar char="•"/>
              <a:tabLst>
                <a:tab pos="356870" algn="l"/>
                <a:tab pos="357505" algn="l"/>
              </a:tabLst>
            </a:pPr>
            <a:r>
              <a:rPr sz="2800" spc="-100" dirty="0">
                <a:latin typeface="Times New Roman"/>
                <a:cs typeface="Times New Roman"/>
              </a:rPr>
              <a:t>To</a:t>
            </a:r>
            <a:r>
              <a:rPr sz="2800" spc="-10" dirty="0">
                <a:latin typeface="Times New Roman"/>
                <a:cs typeface="Times New Roman"/>
              </a:rPr>
              <a:t> </a:t>
            </a:r>
            <a:r>
              <a:rPr sz="2800" dirty="0">
                <a:latin typeface="Times New Roman"/>
                <a:cs typeface="Times New Roman"/>
              </a:rPr>
              <a:t>centralize</a:t>
            </a:r>
            <a:r>
              <a:rPr sz="2800" spc="-80" dirty="0">
                <a:latin typeface="Times New Roman"/>
                <a:cs typeface="Times New Roman"/>
              </a:rPr>
              <a:t> </a:t>
            </a:r>
            <a:r>
              <a:rPr sz="2800" spc="10" dirty="0">
                <a:latin typeface="Times New Roman"/>
                <a:cs typeface="Times New Roman"/>
              </a:rPr>
              <a:t>the</a:t>
            </a:r>
            <a:r>
              <a:rPr sz="2800" spc="-60" dirty="0">
                <a:latin typeface="Times New Roman"/>
                <a:cs typeface="Times New Roman"/>
              </a:rPr>
              <a:t> </a:t>
            </a:r>
            <a:r>
              <a:rPr sz="2800" spc="5" dirty="0">
                <a:latin typeface="Times New Roman"/>
                <a:cs typeface="Times New Roman"/>
              </a:rPr>
              <a:t>server</a:t>
            </a:r>
            <a:r>
              <a:rPr sz="2800" spc="-55" dirty="0">
                <a:latin typeface="Times New Roman"/>
                <a:cs typeface="Times New Roman"/>
              </a:rPr>
              <a:t> </a:t>
            </a:r>
            <a:r>
              <a:rPr sz="2800" dirty="0">
                <a:latin typeface="Times New Roman"/>
                <a:cs typeface="Times New Roman"/>
              </a:rPr>
              <a:t>administration</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spc="-5" dirty="0">
                <a:latin typeface="Times New Roman"/>
                <a:cs typeface="Times New Roman"/>
              </a:rPr>
              <a:t>Improve</a:t>
            </a:r>
            <a:r>
              <a:rPr sz="2800" spc="-15" dirty="0">
                <a:latin typeface="Times New Roman"/>
                <a:cs typeface="Times New Roman"/>
              </a:rPr>
              <a:t> </a:t>
            </a:r>
            <a:r>
              <a:rPr sz="2800" spc="5" dirty="0">
                <a:latin typeface="Times New Roman"/>
                <a:cs typeface="Times New Roman"/>
              </a:rPr>
              <a:t>the</a:t>
            </a:r>
            <a:r>
              <a:rPr sz="2800" spc="-25" dirty="0">
                <a:latin typeface="Times New Roman"/>
                <a:cs typeface="Times New Roman"/>
              </a:rPr>
              <a:t> </a:t>
            </a:r>
            <a:r>
              <a:rPr sz="2800" spc="-5" dirty="0">
                <a:latin typeface="Times New Roman"/>
                <a:cs typeface="Times New Roman"/>
              </a:rPr>
              <a:t>availability</a:t>
            </a:r>
            <a:r>
              <a:rPr sz="2800" spc="-65" dirty="0">
                <a:latin typeface="Times New Roman"/>
                <a:cs typeface="Times New Roman"/>
              </a:rPr>
              <a:t> </a:t>
            </a:r>
            <a:r>
              <a:rPr sz="2800" spc="5" dirty="0">
                <a:latin typeface="Times New Roman"/>
                <a:cs typeface="Times New Roman"/>
              </a:rPr>
              <a:t>of</a:t>
            </a:r>
            <a:r>
              <a:rPr sz="2800" dirty="0">
                <a:latin typeface="Times New Roman"/>
                <a:cs typeface="Times New Roman"/>
              </a:rPr>
              <a:t> </a:t>
            </a:r>
            <a:r>
              <a:rPr sz="2800" spc="5" dirty="0">
                <a:latin typeface="Times New Roman"/>
                <a:cs typeface="Times New Roman"/>
              </a:rPr>
              <a:t>server</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dirty="0">
                <a:latin typeface="Times New Roman"/>
                <a:cs typeface="Times New Roman"/>
              </a:rPr>
              <a:t>Helps</a:t>
            </a:r>
            <a:r>
              <a:rPr sz="2800" spc="-50" dirty="0">
                <a:latin typeface="Times New Roman"/>
                <a:cs typeface="Times New Roman"/>
              </a:rPr>
              <a:t> </a:t>
            </a:r>
            <a:r>
              <a:rPr sz="2800" spc="5" dirty="0">
                <a:latin typeface="Times New Roman"/>
                <a:cs typeface="Times New Roman"/>
              </a:rPr>
              <a:t>in</a:t>
            </a:r>
            <a:r>
              <a:rPr sz="2800" spc="-35" dirty="0">
                <a:latin typeface="Times New Roman"/>
                <a:cs typeface="Times New Roman"/>
              </a:rPr>
              <a:t> </a:t>
            </a:r>
            <a:r>
              <a:rPr sz="2800" spc="5" dirty="0">
                <a:latin typeface="Times New Roman"/>
                <a:cs typeface="Times New Roman"/>
              </a:rPr>
              <a:t>disaster</a:t>
            </a:r>
            <a:r>
              <a:rPr sz="2800" spc="-85" dirty="0">
                <a:latin typeface="Times New Roman"/>
                <a:cs typeface="Times New Roman"/>
              </a:rPr>
              <a:t> </a:t>
            </a:r>
            <a:r>
              <a:rPr sz="2800" spc="5" dirty="0">
                <a:latin typeface="Times New Roman"/>
                <a:cs typeface="Times New Roman"/>
              </a:rPr>
              <a:t>recovery</a:t>
            </a:r>
            <a:endParaRPr sz="2800">
              <a:latin typeface="Times New Roman"/>
              <a:cs typeface="Times New Roman"/>
            </a:endParaRPr>
          </a:p>
          <a:p>
            <a:pPr marL="356870" indent="-344805">
              <a:lnSpc>
                <a:spcPct val="100000"/>
              </a:lnSpc>
              <a:spcBef>
                <a:spcPts val="670"/>
              </a:spcBef>
              <a:buFont typeface="Arial MT"/>
              <a:buChar char="•"/>
              <a:tabLst>
                <a:tab pos="356870" algn="l"/>
                <a:tab pos="357505" algn="l"/>
              </a:tabLst>
            </a:pPr>
            <a:r>
              <a:rPr sz="2800" dirty="0">
                <a:latin typeface="Times New Roman"/>
                <a:cs typeface="Times New Roman"/>
              </a:rPr>
              <a:t>Ease</a:t>
            </a:r>
            <a:r>
              <a:rPr sz="2800" spc="-30" dirty="0">
                <a:latin typeface="Times New Roman"/>
                <a:cs typeface="Times New Roman"/>
              </a:rPr>
              <a:t> </a:t>
            </a:r>
            <a:r>
              <a:rPr sz="2800" spc="5" dirty="0">
                <a:latin typeface="Times New Roman"/>
                <a:cs typeface="Times New Roman"/>
              </a:rPr>
              <a:t>in</a:t>
            </a:r>
            <a:r>
              <a:rPr sz="2800" spc="-20" dirty="0">
                <a:latin typeface="Times New Roman"/>
                <a:cs typeface="Times New Roman"/>
              </a:rPr>
              <a:t> </a:t>
            </a:r>
            <a:r>
              <a:rPr sz="2800" dirty="0">
                <a:latin typeface="Times New Roman"/>
                <a:cs typeface="Times New Roman"/>
              </a:rPr>
              <a:t>development</a:t>
            </a:r>
            <a:r>
              <a:rPr sz="2800" spc="-100" dirty="0">
                <a:latin typeface="Times New Roman"/>
                <a:cs typeface="Times New Roman"/>
              </a:rPr>
              <a:t> </a:t>
            </a:r>
            <a:r>
              <a:rPr sz="2800" spc="5" dirty="0">
                <a:latin typeface="Times New Roman"/>
                <a:cs typeface="Times New Roman"/>
              </a:rPr>
              <a:t>&amp;</a:t>
            </a:r>
            <a:r>
              <a:rPr sz="2800" spc="-10" dirty="0">
                <a:latin typeface="Times New Roman"/>
                <a:cs typeface="Times New Roman"/>
              </a:rPr>
              <a:t> </a:t>
            </a:r>
            <a:r>
              <a:rPr sz="2800" dirty="0">
                <a:latin typeface="Times New Roman"/>
                <a:cs typeface="Times New Roman"/>
              </a:rPr>
              <a:t>testing</a:t>
            </a:r>
            <a:endParaRPr sz="2800">
              <a:latin typeface="Times New Roman"/>
              <a:cs typeface="Times New Roman"/>
            </a:endParaRPr>
          </a:p>
          <a:p>
            <a:pPr marL="356870" indent="-344805">
              <a:lnSpc>
                <a:spcPct val="100000"/>
              </a:lnSpc>
              <a:spcBef>
                <a:spcPts val="660"/>
              </a:spcBef>
              <a:buFont typeface="Arial MT"/>
              <a:buChar char="•"/>
              <a:tabLst>
                <a:tab pos="356870" algn="l"/>
                <a:tab pos="357505" algn="l"/>
              </a:tabLst>
            </a:pPr>
            <a:r>
              <a:rPr sz="2800" spc="5" dirty="0">
                <a:latin typeface="Times New Roman"/>
                <a:cs typeface="Times New Roman"/>
              </a:rPr>
              <a:t>Make</a:t>
            </a:r>
            <a:r>
              <a:rPr sz="2800" spc="-50" dirty="0">
                <a:latin typeface="Times New Roman"/>
                <a:cs typeface="Times New Roman"/>
              </a:rPr>
              <a:t> </a:t>
            </a:r>
            <a:r>
              <a:rPr sz="2800" spc="-5" dirty="0">
                <a:latin typeface="Times New Roman"/>
                <a:cs typeface="Times New Roman"/>
              </a:rPr>
              <a:t>efficient</a:t>
            </a:r>
            <a:r>
              <a:rPr sz="2800" spc="-75" dirty="0">
                <a:latin typeface="Times New Roman"/>
                <a:cs typeface="Times New Roman"/>
              </a:rPr>
              <a:t> </a:t>
            </a:r>
            <a:r>
              <a:rPr sz="2800" spc="10" dirty="0">
                <a:latin typeface="Times New Roman"/>
                <a:cs typeface="Times New Roman"/>
              </a:rPr>
              <a:t>use</a:t>
            </a:r>
            <a:r>
              <a:rPr sz="2800" spc="-30" dirty="0">
                <a:latin typeface="Times New Roman"/>
                <a:cs typeface="Times New Roman"/>
              </a:rPr>
              <a:t> </a:t>
            </a:r>
            <a:r>
              <a:rPr sz="2800" spc="5" dirty="0">
                <a:latin typeface="Times New Roman"/>
                <a:cs typeface="Times New Roman"/>
              </a:rPr>
              <a:t>of</a:t>
            </a:r>
            <a:r>
              <a:rPr sz="2800" spc="-25" dirty="0">
                <a:latin typeface="Times New Roman"/>
                <a:cs typeface="Times New Roman"/>
              </a:rPr>
              <a:t> </a:t>
            </a:r>
            <a:r>
              <a:rPr sz="2800" spc="5" dirty="0">
                <a:latin typeface="Times New Roman"/>
                <a:cs typeface="Times New Roman"/>
              </a:rPr>
              <a:t>server</a:t>
            </a:r>
            <a:r>
              <a:rPr sz="2800" spc="-40" dirty="0">
                <a:latin typeface="Times New Roman"/>
                <a:cs typeface="Times New Roman"/>
              </a:rPr>
              <a:t> </a:t>
            </a:r>
            <a:r>
              <a:rPr sz="2800" dirty="0">
                <a:latin typeface="Times New Roman"/>
                <a:cs typeface="Times New Roman"/>
              </a:rPr>
              <a:t>resources</a:t>
            </a:r>
            <a:r>
              <a:rPr sz="3200" dirty="0">
                <a:latin typeface="Calibri"/>
                <a:cs typeface="Calibri"/>
              </a:rPr>
              <a:t>.</a:t>
            </a:r>
            <a:endParaRPr sz="32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B12E49DA-DB17-44CD-9D6D-360075484796}" type="datetime1">
              <a:rPr lang="en-US" smtClean="0"/>
              <a:t>9/9/2021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25</a:t>
            </a:fld>
            <a:endParaRPr lang="en-IN" dirty="0"/>
          </a:p>
        </p:txBody>
      </p:sp>
    </p:spTree>
    <p:extLst>
      <p:ext uri="{BB962C8B-B14F-4D97-AF65-F5344CB8AC3E}">
        <p14:creationId xmlns:p14="http://schemas.microsoft.com/office/powerpoint/2010/main" val="4136510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26</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5678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69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27</a:t>
            </a:fld>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132"/>
            <a:ext cx="8640960" cy="670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215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VDI(Virtual Desktop Infrastructure)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28</a:t>
            </a:fld>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5"/>
            <a:ext cx="8352928" cy="5224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072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ORIGIN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497" y="1268760"/>
            <a:ext cx="821930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40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OVERVIEW OF </a:t>
            </a:r>
            <a:br>
              <a:rPr lang="en-US" b="1" dirty="0"/>
            </a:br>
            <a:r>
              <a:rPr lang="en-US" b="1" dirty="0"/>
              <a:t>CLOUD COMPUTING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01" y="1772817"/>
            <a:ext cx="916240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568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ISSUES IN </a:t>
            </a:r>
            <a:br>
              <a:rPr lang="en-US" b="1" dirty="0"/>
            </a:br>
            <a:r>
              <a:rPr lang="en-US" b="1" dirty="0"/>
              <a:t>HYPERVISOR</a:t>
            </a:r>
          </a:p>
        </p:txBody>
      </p:sp>
      <p:sp>
        <p:nvSpPr>
          <p:cNvPr id="3" name="Content Placeholder 2"/>
          <p:cNvSpPr>
            <a:spLocks noGrp="1"/>
          </p:cNvSpPr>
          <p:nvPr>
            <p:ph idx="1"/>
          </p:nvPr>
        </p:nvSpPr>
        <p:spPr>
          <a:xfrm>
            <a:off x="395536" y="1600201"/>
            <a:ext cx="8280920" cy="4709119"/>
          </a:xfrm>
        </p:spPr>
        <p:txBody>
          <a:bodyPr>
            <a:normAutofit fontScale="77500" lnSpcReduction="20000"/>
          </a:bodyPr>
          <a:lstStyle/>
          <a:p>
            <a:pPr algn="just"/>
            <a:r>
              <a:rPr lang="en-US" dirty="0"/>
              <a:t>Hypervisor is the </a:t>
            </a:r>
            <a:r>
              <a:rPr lang="en-US" b="1" i="1" dirty="0"/>
              <a:t>underlying component</a:t>
            </a:r>
            <a:r>
              <a:rPr lang="en-US" dirty="0"/>
              <a:t> of all these architectures. It is a new layer which needs to be protected</a:t>
            </a:r>
          </a:p>
          <a:p>
            <a:pPr algn="just"/>
            <a:r>
              <a:rPr lang="en-US" dirty="0"/>
              <a:t>Scale of deployments – Just the sheer scale of deployments make this a security nightmare. </a:t>
            </a:r>
          </a:p>
          <a:p>
            <a:pPr algn="just"/>
            <a:r>
              <a:rPr lang="en-US" dirty="0"/>
              <a:t>Imagine 150 machines running a simultaneous scheduled AV scan on the same physical host. Chokes IO/Disk bandwidth.</a:t>
            </a:r>
          </a:p>
          <a:p>
            <a:pPr algn="just"/>
            <a:r>
              <a:rPr lang="en-US" dirty="0"/>
              <a:t>Isolation - Machines of a </a:t>
            </a:r>
            <a:r>
              <a:rPr lang="en-US" b="1" dirty="0"/>
              <a:t>company and its competitor </a:t>
            </a:r>
            <a:r>
              <a:rPr lang="en-US" dirty="0"/>
              <a:t>could be running on the same physical machine. Insufficient isolation could lead to disaster</a:t>
            </a:r>
          </a:p>
          <a:p>
            <a:pPr algn="just"/>
            <a:r>
              <a:rPr lang="en-US" dirty="0"/>
              <a:t>New API’s to access Virtualization/Cloud services. </a:t>
            </a:r>
          </a:p>
          <a:p>
            <a:pPr algn="just"/>
            <a:r>
              <a:rPr lang="en-US" dirty="0"/>
              <a:t>Bugs in these could lead to compromise of entire infrastructure.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30</a:t>
            </a:fld>
            <a:endParaRPr lang="en-US"/>
          </a:p>
        </p:txBody>
      </p:sp>
    </p:spTree>
    <p:extLst>
      <p:ext uri="{BB962C8B-B14F-4D97-AF65-F5344CB8AC3E}">
        <p14:creationId xmlns:p14="http://schemas.microsoft.com/office/powerpoint/2010/main" val="216851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SOLUTIONS</a:t>
            </a:r>
          </a:p>
        </p:txBody>
      </p:sp>
      <p:sp>
        <p:nvSpPr>
          <p:cNvPr id="3" name="Content Placeholder 2"/>
          <p:cNvSpPr>
            <a:spLocks noGrp="1"/>
          </p:cNvSpPr>
          <p:nvPr>
            <p:ph idx="1"/>
          </p:nvPr>
        </p:nvSpPr>
        <p:spPr/>
        <p:txBody>
          <a:bodyPr/>
          <a:lstStyle/>
          <a:p>
            <a:r>
              <a:rPr lang="en-US" dirty="0"/>
              <a:t>Trusted hypervisor</a:t>
            </a:r>
          </a:p>
          <a:p>
            <a:pPr lvl="1"/>
            <a:r>
              <a:rPr lang="en-US" dirty="0" err="1"/>
              <a:t>Hyperguard</a:t>
            </a:r>
            <a:r>
              <a:rPr lang="en-US" dirty="0"/>
              <a:t> – Phoenix Technologies – A hypervisor integrity scanner in SMM.</a:t>
            </a:r>
          </a:p>
          <a:p>
            <a:pPr lvl="1"/>
            <a:r>
              <a:rPr lang="en-US" dirty="0" err="1"/>
              <a:t>Deepwatch</a:t>
            </a:r>
            <a:r>
              <a:rPr lang="en-US" dirty="0"/>
              <a:t> – Intel project – Virtualization rootkit scanner</a:t>
            </a:r>
          </a:p>
          <a:p>
            <a:r>
              <a:rPr lang="en-US" dirty="0"/>
              <a:t>Domain 0 Hardening – Various security solutions to white-list and harden Dom0</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31</a:t>
            </a:fld>
            <a:endParaRPr lang="en-US"/>
          </a:p>
        </p:txBody>
      </p:sp>
    </p:spTree>
    <p:extLst>
      <p:ext uri="{BB962C8B-B14F-4D97-AF65-F5344CB8AC3E}">
        <p14:creationId xmlns:p14="http://schemas.microsoft.com/office/powerpoint/2010/main" val="119186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OPPORTUNITIES</a:t>
            </a:r>
          </a:p>
        </p:txBody>
      </p:sp>
      <p:sp>
        <p:nvSpPr>
          <p:cNvPr id="3" name="Content Placeholder 2"/>
          <p:cNvSpPr>
            <a:spLocks noGrp="1"/>
          </p:cNvSpPr>
          <p:nvPr>
            <p:ph idx="1"/>
          </p:nvPr>
        </p:nvSpPr>
        <p:spPr/>
        <p:txBody>
          <a:bodyPr>
            <a:normAutofit lnSpcReduction="10000"/>
          </a:bodyPr>
          <a:lstStyle/>
          <a:p>
            <a:pPr algn="just"/>
            <a:r>
              <a:rPr lang="en-US" dirty="0"/>
              <a:t>New breed of security products is now possible to protect guest OS’s from being hijacked</a:t>
            </a:r>
          </a:p>
          <a:p>
            <a:pPr algn="just"/>
            <a:r>
              <a:rPr lang="en-US" dirty="0"/>
              <a:t>Hypervisor based security suites cannot be detected by malware running in the guest</a:t>
            </a:r>
          </a:p>
          <a:p>
            <a:pPr algn="just"/>
            <a:r>
              <a:rPr lang="en-US" dirty="0"/>
              <a:t>Hypervisors allow introspection of very early boot sequences of the guest, thereby making possible an entire need breed of BIOS rootkit and kernel rootkit scanners</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32</a:t>
            </a:fld>
            <a:endParaRPr lang="en-US"/>
          </a:p>
        </p:txBody>
      </p:sp>
    </p:spTree>
    <p:extLst>
      <p:ext uri="{BB962C8B-B14F-4D97-AF65-F5344CB8AC3E}">
        <p14:creationId xmlns:p14="http://schemas.microsoft.com/office/powerpoint/2010/main" val="169127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33</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7" y="1628800"/>
            <a:ext cx="76168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142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3" name="Content Placeholder 2"/>
          <p:cNvSpPr>
            <a:spLocks noGrp="1"/>
          </p:cNvSpPr>
          <p:nvPr>
            <p:ph idx="1"/>
          </p:nvPr>
        </p:nvSpPr>
        <p:spPr/>
        <p:txBody>
          <a:bodyPr>
            <a:normAutofit/>
          </a:bodyPr>
          <a:lstStyle/>
          <a:p>
            <a:pPr lvl="0" algn="just"/>
            <a:endParaRPr lang="en-US" dirty="0"/>
          </a:p>
          <a:p>
            <a:pPr marL="0" indent="0" algn="just">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34</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0" y="1556792"/>
            <a:ext cx="846772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91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29600" cy="1143000"/>
          </a:xfrm>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t>35</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71496"/>
            <a:ext cx="8376419" cy="493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873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36</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260647"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493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3"/>
            <a:ext cx="8568952" cy="48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581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LEADING HYPERVISORS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38</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446383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72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39</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68958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181" y="3356993"/>
            <a:ext cx="6572251" cy="300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56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solidFill>
                  <a:srgbClr val="FF0000"/>
                </a:solidFill>
              </a:rPr>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1700808"/>
            <a:ext cx="775571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767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CASE STUDIES : VMware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40</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9"/>
            <a:ext cx="888407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3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VMware ESX (Elastic Sky X) and </a:t>
            </a:r>
            <a:br>
              <a:rPr lang="en-US" b="1" dirty="0">
                <a:solidFill>
                  <a:srgbClr val="FF0000"/>
                </a:solidFill>
              </a:rPr>
            </a:br>
            <a:r>
              <a:rPr lang="en-US" b="1" dirty="0">
                <a:solidFill>
                  <a:srgbClr val="FF0000"/>
                </a:solidFill>
              </a:rPr>
              <a:t>ESX i (ESX Integrated)</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41</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412777"/>
            <a:ext cx="834593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11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42</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784976" cy="269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810121"/>
            <a:ext cx="7416824" cy="357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252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VMware ESX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43</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84785"/>
            <a:ext cx="853184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5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VMware </a:t>
            </a:r>
            <a:r>
              <a:rPr lang="en-US" b="1" dirty="0" err="1"/>
              <a:t>ESXi</a:t>
            </a:r>
            <a:r>
              <a:rPr lang="en-US" b="1" dirty="0"/>
              <a:t>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44</a:t>
            </a:fld>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1" y="1772817"/>
            <a:ext cx="8657449" cy="387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694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a:bodyPr>
          <a:lstStyle/>
          <a:p>
            <a:r>
              <a:rPr lang="en-US" b="1" dirty="0"/>
              <a:t>VMware </a:t>
            </a:r>
            <a:r>
              <a:rPr lang="en-US" b="1" dirty="0" err="1"/>
              <a:t>ESXi</a:t>
            </a:r>
            <a:r>
              <a:rPr lang="en-US" b="1" dirty="0"/>
              <a:t> Architecture</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45</a:t>
            </a:fld>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784976"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45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46</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92"/>
            <a:ext cx="9144000" cy="682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090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HYPER V</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47</a:t>
            </a:fld>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7" y="1484785"/>
            <a:ext cx="840546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586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HYPER V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48</a:t>
            </a:fld>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6" y="1484784"/>
            <a:ext cx="8135503"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329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143000"/>
          </a:xfrm>
        </p:spPr>
        <p:txBody>
          <a:bodyPr>
            <a:normAutofit/>
          </a:bodyPr>
          <a:lstStyle/>
          <a:p>
            <a:r>
              <a:rPr lang="en-US" b="1" dirty="0"/>
              <a:t>HYPER V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49</a:t>
            </a:fld>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556792"/>
            <a:ext cx="892899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5589240"/>
            <a:ext cx="4536504" cy="646331"/>
          </a:xfrm>
          <a:prstGeom prst="rect">
            <a:avLst/>
          </a:prstGeom>
          <a:noFill/>
        </p:spPr>
        <p:txBody>
          <a:bodyPr wrap="square" rtlCol="0">
            <a:spAutoFit/>
          </a:bodyPr>
          <a:lstStyle/>
          <a:p>
            <a:r>
              <a:rPr lang="en-US" dirty="0"/>
              <a:t>Virtualization Service Client (VSC)</a:t>
            </a:r>
            <a:br>
              <a:rPr lang="en-US" dirty="0"/>
            </a:br>
            <a:r>
              <a:rPr lang="en-US" dirty="0"/>
              <a:t>Virtualization Service Provider(VSP)</a:t>
            </a:r>
            <a:endParaRPr lang="en-IN" dirty="0"/>
          </a:p>
        </p:txBody>
      </p:sp>
    </p:spTree>
    <p:extLst>
      <p:ext uri="{BB962C8B-B14F-4D97-AF65-F5344CB8AC3E}">
        <p14:creationId xmlns:p14="http://schemas.microsoft.com/office/powerpoint/2010/main" val="3298233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CLOUD DEPLOYMENT </a:t>
            </a:r>
            <a:br>
              <a:rPr lang="en-US" b="1" dirty="0">
                <a:solidFill>
                  <a:srgbClr val="FF0000"/>
                </a:solidFill>
              </a:rPr>
            </a:br>
            <a:r>
              <a:rPr lang="en-US" b="1" dirty="0">
                <a:solidFill>
                  <a:srgbClr val="FF0000"/>
                </a:solidFill>
              </a:rPr>
              <a:t>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7" y="1628801"/>
            <a:ext cx="690147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655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50</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46722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517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VIRTUALIZATION IN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51</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136904"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978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TO USE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52</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8058254" cy="475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941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53</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340769"/>
            <a:ext cx="779733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132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XEN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54</a:t>
            </a:fld>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4059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170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XEN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55</a:t>
            </a:fld>
            <a:endParaRPr lang="en-US"/>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9" y="1340769"/>
            <a:ext cx="7225209"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76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56</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7128792" cy="447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69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57</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272808" cy="47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062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KVM</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58</a:t>
            </a:fld>
            <a:endParaRPr lang="en-US"/>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778377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528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KVM</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59</a:t>
            </a:fld>
            <a:endParaRPr lang="en-US"/>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7704856" cy="496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305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80486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560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Virtual Private Servers: </a:t>
            </a:r>
            <a:r>
              <a:rPr lang="en-US" b="1">
                <a:solidFill>
                  <a:srgbClr val="FF0000"/>
                </a:solidFill>
              </a:rPr>
              <a:t>Cloud services</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60</a:t>
            </a:fld>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1" y="1484784"/>
            <a:ext cx="8104023"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031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CASE STUDIES : VIRTUAL BOX</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61</a:t>
            </a:fld>
            <a:endParaRPr lang="en-US"/>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9"/>
            <a:ext cx="779660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95" y="4221089"/>
            <a:ext cx="7848872" cy="246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52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62</a:t>
            </a:fld>
            <a:endParaRPr lang="en-US"/>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155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229600" cy="1143000"/>
          </a:xfrm>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63</a:t>
            </a:fld>
            <a:endParaRPr lang="en-US"/>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914400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30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64</a:t>
            </a:fld>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6820"/>
            <a:ext cx="9130265" cy="369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47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65</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712968" cy="507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819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66</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2406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69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64096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71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78497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51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BASED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69</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878539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7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PUBLIC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556793"/>
            <a:ext cx="76434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599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70</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77007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711" y="4560396"/>
            <a:ext cx="2863776" cy="229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175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ARCHITECTURE OF </a:t>
            </a:r>
            <a:br>
              <a:rPr lang="en-US" b="1" dirty="0"/>
            </a:br>
            <a:r>
              <a:rPr lang="en-US" b="1" dirty="0"/>
              <a:t>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71</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848872" cy="446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220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72</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06" y="1700808"/>
            <a:ext cx="913359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424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73</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 y="1556792"/>
            <a:ext cx="9126062"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0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74</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7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039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75</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5737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686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76</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05602"/>
            <a:ext cx="882047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91571"/>
            <a:ext cx="896448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648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77</a:t>
            </a:fld>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64096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3544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ADVANTAGES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78</a:t>
            </a:fld>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2777"/>
            <a:ext cx="819247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428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ADVANTAGES OF HYPERVISOR</a:t>
            </a:r>
            <a:endParaRPr lang="en-US" b="1" dirty="0">
              <a:solidFill>
                <a:srgbClr val="FF0000"/>
              </a:solidFill>
            </a:endParaRPr>
          </a:p>
        </p:txBody>
      </p:sp>
      <p:sp>
        <p:nvSpPr>
          <p:cNvPr id="3" name="Content Placeholder 2"/>
          <p:cNvSpPr>
            <a:spLocks noGrp="1"/>
          </p:cNvSpPr>
          <p:nvPr>
            <p:ph idx="1"/>
          </p:nvPr>
        </p:nvSpPr>
        <p:spPr/>
        <p:txBody>
          <a:bodyPr>
            <a:normAutofit/>
          </a:bodyPr>
          <a:lstStyle/>
          <a:p>
            <a:endParaRPr lang="en-IN" dirty="0"/>
          </a:p>
          <a:p>
            <a:pPr marL="0" indent="0">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79</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7" y="1412776"/>
            <a:ext cx="82200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96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260648"/>
            <a:ext cx="8229600" cy="1143000"/>
          </a:xfrm>
        </p:spPr>
        <p:txBody>
          <a:bodyPr>
            <a:normAutofit/>
          </a:bodyPr>
          <a:lstStyle/>
          <a:p>
            <a:r>
              <a:rPr lang="en-US" b="1" dirty="0">
                <a:solidFill>
                  <a:srgbClr val="FF0000"/>
                </a:solidFill>
              </a:rPr>
              <a:t>PUBLIC CLOUD </a:t>
            </a:r>
          </a:p>
        </p:txBody>
      </p:sp>
      <p:sp>
        <p:nvSpPr>
          <p:cNvPr id="3" name="Content Placeholder 2"/>
          <p:cNvSpPr>
            <a:spLocks noGrp="1"/>
          </p:cNvSpPr>
          <p:nvPr>
            <p:ph idx="1"/>
          </p:nvPr>
        </p:nvSpPr>
        <p:spPr/>
        <p:txBody>
          <a:bodyPr>
            <a:normAutofit/>
          </a:bodyPr>
          <a:lstStyle/>
          <a:p>
            <a:pPr lvl="0"/>
            <a:endParaRPr lang="en-US" dirty="0"/>
          </a:p>
          <a:p>
            <a:pPr lvl="0"/>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311094"/>
            <a:ext cx="3528392" cy="495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95" y="1052736"/>
            <a:ext cx="435292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20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DISADVANTAGES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80</a:t>
            </a:fld>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77903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84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Virtualization</a:t>
            </a:r>
            <a:endParaRPr lang="en-IN" dirty="0"/>
          </a:p>
        </p:txBody>
      </p:sp>
      <p:sp>
        <p:nvSpPr>
          <p:cNvPr id="3" name="Content Placeholder 2"/>
          <p:cNvSpPr>
            <a:spLocks noGrp="1"/>
          </p:cNvSpPr>
          <p:nvPr>
            <p:ph idx="1"/>
          </p:nvPr>
        </p:nvSpPr>
        <p:spPr/>
        <p:txBody>
          <a:bodyPr>
            <a:normAutofit/>
          </a:bodyPr>
          <a:lstStyle/>
          <a:p>
            <a:r>
              <a:rPr lang="en-US" dirty="0"/>
              <a:t>A virtual machine (VM) is a software-defined computer with its own operating system that runs on a host server with a different underlying operating system.</a:t>
            </a:r>
          </a:p>
          <a:p>
            <a:r>
              <a:rPr lang="en-US" dirty="0"/>
              <a:t>Virtual hosts are able to share resources between multiple guests, or virtual machines, each with their own operating system instance.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81</a:t>
            </a:fld>
            <a:endParaRPr lang="en-US"/>
          </a:p>
        </p:txBody>
      </p:sp>
    </p:spTree>
    <p:extLst>
      <p:ext uri="{BB962C8B-B14F-4D97-AF65-F5344CB8AC3E}">
        <p14:creationId xmlns:p14="http://schemas.microsoft.com/office/powerpoint/2010/main" val="602774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types of virtual machines</a:t>
            </a:r>
            <a:endParaRPr lang="en-IN" dirty="0"/>
          </a:p>
        </p:txBody>
      </p:sp>
      <p:sp>
        <p:nvSpPr>
          <p:cNvPr id="3" name="Content Placeholder 2"/>
          <p:cNvSpPr>
            <a:spLocks noGrp="1"/>
          </p:cNvSpPr>
          <p:nvPr>
            <p:ph idx="1"/>
          </p:nvPr>
        </p:nvSpPr>
        <p:spPr/>
        <p:txBody>
          <a:bodyPr/>
          <a:lstStyle/>
          <a:p>
            <a:r>
              <a:rPr lang="en-US" dirty="0"/>
              <a:t>process VM</a:t>
            </a:r>
          </a:p>
          <a:p>
            <a:r>
              <a:rPr lang="en-US" dirty="0"/>
              <a:t>system VMs.</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82</a:t>
            </a:fld>
            <a:endParaRPr lang="en-US"/>
          </a:p>
        </p:txBody>
      </p:sp>
    </p:spTree>
    <p:extLst>
      <p:ext uri="{BB962C8B-B14F-4D97-AF65-F5344CB8AC3E}">
        <p14:creationId xmlns:p14="http://schemas.microsoft.com/office/powerpoint/2010/main" val="4154498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algn="just"/>
            <a:r>
              <a:rPr lang="en-US" dirty="0"/>
              <a:t>A </a:t>
            </a:r>
            <a:r>
              <a:rPr lang="en-US" b="1" dirty="0"/>
              <a:t>process virtual machine</a:t>
            </a:r>
            <a:r>
              <a:rPr lang="en-US" dirty="0"/>
              <a:t> allows you to run a single process as an application on a host machine. An example of a process virtual machine is the Java Virtual Machine (JVM) which allows any system to run Java applications as if they were native to the system.</a:t>
            </a:r>
          </a:p>
          <a:p>
            <a:pPr algn="just"/>
            <a:r>
              <a:rPr lang="en-US" dirty="0"/>
              <a:t>A </a:t>
            </a:r>
            <a:r>
              <a:rPr lang="en-US" b="1" dirty="0"/>
              <a:t>system virtual machine</a:t>
            </a:r>
            <a:r>
              <a:rPr lang="en-US" dirty="0"/>
              <a:t> is a fully virtualized VM designed to be a substitute for a physical machine. It runs on a different host machine by utilizing a hypervisor such as VMware </a:t>
            </a:r>
            <a:r>
              <a:rPr lang="en-US" dirty="0" err="1"/>
              <a:t>ESXi</a:t>
            </a:r>
            <a:r>
              <a:rPr lang="en-US" dirty="0"/>
              <a:t> to access the underlying machine’s resources.</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83</a:t>
            </a:fld>
            <a:endParaRPr lang="en-US"/>
          </a:p>
        </p:txBody>
      </p:sp>
    </p:spTree>
    <p:extLst>
      <p:ext uri="{BB962C8B-B14F-4D97-AF65-F5344CB8AC3E}">
        <p14:creationId xmlns:p14="http://schemas.microsoft.com/office/powerpoint/2010/main" val="467413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Server virtualization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pPr algn="just"/>
            <a:r>
              <a:rPr lang="en-US" dirty="0"/>
              <a:t>When it comes to servers, a single host can potentially run hundreds of virtual machines, each with independent operating systems. Keeping operating systems separate means that one host can support both Linux and Windows servers simultaneously.</a:t>
            </a:r>
          </a:p>
          <a:p>
            <a:pPr algn="just"/>
            <a:r>
              <a:rPr lang="en-US" dirty="0"/>
              <a:t>A virtual host can be configured to use thin provisioning as well, which means virtual machines only use resources they absolutely need at that time. This allows administrators to optimize resource allocation and reduce the amount of hardware that a business needs to own.</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84</a:t>
            </a:fld>
            <a:endParaRPr lang="en-US"/>
          </a:p>
        </p:txBody>
      </p:sp>
    </p:spTree>
    <p:extLst>
      <p:ext uri="{BB962C8B-B14F-4D97-AF65-F5344CB8AC3E}">
        <p14:creationId xmlns:p14="http://schemas.microsoft.com/office/powerpoint/2010/main" val="4170878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a Virtual Machine Works</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Virtual machine architecture can be separated into four different components, listed from the bottom up:</a:t>
            </a:r>
          </a:p>
          <a:p>
            <a:r>
              <a:rPr lang="en-US" dirty="0"/>
              <a:t>An underlying system which includes the physical machine and its operating system. Bare metal hypervisors do not require an underlying operating system at this layer.</a:t>
            </a:r>
          </a:p>
          <a:p>
            <a:r>
              <a:rPr lang="en-US" dirty="0"/>
              <a:t>A hypervisor which acts as a communication and translation layer.</a:t>
            </a:r>
          </a:p>
          <a:p>
            <a:r>
              <a:rPr lang="en-US" dirty="0"/>
              <a:t>Multiple virtual machines that use the host’s resources by communicating with the hypervisor.</a:t>
            </a:r>
          </a:p>
          <a:p>
            <a:r>
              <a:rPr lang="en-US" dirty="0"/>
              <a:t>Applications and processes that run on each guest’s operating system.</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85</a:t>
            </a:fld>
            <a:endParaRPr lang="en-US"/>
          </a:p>
        </p:txBody>
      </p:sp>
    </p:spTree>
    <p:extLst>
      <p:ext uri="{BB962C8B-B14F-4D97-AF65-F5344CB8AC3E}">
        <p14:creationId xmlns:p14="http://schemas.microsoft.com/office/powerpoint/2010/main" val="1617465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Hypervisor configuration</a:t>
            </a:r>
            <a:endParaRPr lang="en-IN" dirty="0"/>
          </a:p>
        </p:txBody>
      </p:sp>
      <p:sp>
        <p:nvSpPr>
          <p:cNvPr id="3" name="Content Placeholder 2"/>
          <p:cNvSpPr>
            <a:spLocks noGrp="1"/>
          </p:cNvSpPr>
          <p:nvPr>
            <p:ph idx="1"/>
          </p:nvPr>
        </p:nvSpPr>
        <p:spPr/>
        <p:txBody>
          <a:bodyPr/>
          <a:lstStyle/>
          <a:p>
            <a:r>
              <a:rPr lang="en-US" dirty="0"/>
              <a:t>The hypervisor needs to be appropriately configured before deploying any virtual machines. Using KVM, an open source virtualization technology built into Linux, administrators can create virtual machines from a command line interface.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86</a:t>
            </a:fld>
            <a:endParaRPr lang="en-US"/>
          </a:p>
        </p:txBody>
      </p:sp>
    </p:spTree>
    <p:extLst>
      <p:ext uri="{BB962C8B-B14F-4D97-AF65-F5344CB8AC3E}">
        <p14:creationId xmlns:p14="http://schemas.microsoft.com/office/powerpoint/2010/main" val="2714913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on Virtual Machines</a:t>
            </a:r>
            <a:endParaRPr lang="en-IN" dirty="0"/>
          </a:p>
        </p:txBody>
      </p:sp>
      <p:sp>
        <p:nvSpPr>
          <p:cNvPr id="3" name="Content Placeholder 2"/>
          <p:cNvSpPr>
            <a:spLocks noGrp="1"/>
          </p:cNvSpPr>
          <p:nvPr>
            <p:ph idx="1"/>
          </p:nvPr>
        </p:nvSpPr>
        <p:spPr/>
        <p:txBody>
          <a:bodyPr>
            <a:normAutofit fontScale="92500"/>
          </a:bodyPr>
          <a:lstStyle/>
          <a:p>
            <a:r>
              <a:rPr lang="en-US" dirty="0"/>
              <a:t>Virtual machines reduce the amount of physical hardware organizations have to purchase and allow them to run multiple operating systems on one underlying host.</a:t>
            </a:r>
          </a:p>
          <a:p>
            <a:r>
              <a:rPr lang="en-US" dirty="0"/>
              <a:t>Running multiple virtual machines on a physical host can optimize the use of system resources.</a:t>
            </a:r>
          </a:p>
          <a:p>
            <a:r>
              <a:rPr lang="en-US" dirty="0"/>
              <a:t>Testing applications in different environments can be done quickly and cost-free by spinning up and decommissioning virtual machines.</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87</a:t>
            </a:fld>
            <a:endParaRPr lang="en-US"/>
          </a:p>
        </p:txBody>
      </p:sp>
    </p:spTree>
    <p:extLst>
      <p:ext uri="{BB962C8B-B14F-4D97-AF65-F5344CB8AC3E}">
        <p14:creationId xmlns:p14="http://schemas.microsoft.com/office/powerpoint/2010/main" val="2025076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References:</a:t>
            </a:r>
            <a:br>
              <a:rPr lang="en-IN" dirty="0"/>
            </a:br>
            <a:endParaRPr lang="en-IN" dirty="0"/>
          </a:p>
        </p:txBody>
      </p:sp>
      <p:sp>
        <p:nvSpPr>
          <p:cNvPr id="3" name="Content Placeholder 2"/>
          <p:cNvSpPr>
            <a:spLocks noGrp="1"/>
          </p:cNvSpPr>
          <p:nvPr>
            <p:ph idx="1"/>
          </p:nvPr>
        </p:nvSpPr>
        <p:spPr/>
        <p:txBody>
          <a:bodyPr>
            <a:normAutofit fontScale="92500"/>
          </a:bodyPr>
          <a:lstStyle/>
          <a:p>
            <a:pPr lvl="0"/>
            <a:r>
              <a:rPr lang="en-US" dirty="0"/>
              <a:t>Windows Azure: </a:t>
            </a:r>
            <a:r>
              <a:rPr lang="en-US" dirty="0">
                <a:hlinkClick r:id="rId2"/>
              </a:rPr>
              <a:t>https://www.tutorialspoint.com/microsoft_azure/microsoft_azure_windows.htm</a:t>
            </a:r>
            <a:r>
              <a:rPr lang="en-US" dirty="0"/>
              <a:t> </a:t>
            </a:r>
            <a:endParaRPr lang="en-IN" dirty="0"/>
          </a:p>
          <a:p>
            <a:pPr lvl="0"/>
            <a:r>
              <a:rPr lang="en-US" dirty="0"/>
              <a:t>Windows Azure: </a:t>
            </a:r>
            <a:r>
              <a:rPr lang="en-US" dirty="0">
                <a:hlinkClick r:id="rId3"/>
              </a:rPr>
              <a:t>https://en.wikipedia.org/wiki/Microsoft_Azure</a:t>
            </a:r>
            <a:endParaRPr lang="en-IN" dirty="0"/>
          </a:p>
          <a:p>
            <a:pPr lvl="0"/>
            <a:r>
              <a:rPr lang="en-US" dirty="0"/>
              <a:t>Disaster Recovery: https://www.nakivo.com/blog/disaster-recovery-in-cloud-computing/</a:t>
            </a:r>
            <a:endParaRPr lang="en-IN" dirty="0"/>
          </a:p>
          <a:p>
            <a:r>
              <a:rPr lang="en-US" dirty="0"/>
              <a:t> </a:t>
            </a:r>
            <a:r>
              <a:rPr lang="en-US" dirty="0" err="1"/>
              <a:t>VM:https</a:t>
            </a:r>
            <a:r>
              <a:rPr lang="en-US" dirty="0"/>
              <a:t>://blog.stackpath.com/virtual-machine/</a:t>
            </a:r>
            <a:endParaRPr lang="en-IN" dirty="0"/>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88</a:t>
            </a:fld>
            <a:endParaRPr lang="en-US"/>
          </a:p>
        </p:txBody>
      </p:sp>
    </p:spTree>
    <p:extLst>
      <p:ext uri="{BB962C8B-B14F-4D97-AF65-F5344CB8AC3E}">
        <p14:creationId xmlns:p14="http://schemas.microsoft.com/office/powerpoint/2010/main" val="171143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92706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04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4709</TotalTime>
  <Words>1526</Words>
  <Application>Microsoft Office PowerPoint</Application>
  <PresentationFormat>On-screen Show (4:3)</PresentationFormat>
  <Paragraphs>243</Paragraphs>
  <Slides>88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Arial MT</vt:lpstr>
      <vt:lpstr>Calibri</vt:lpstr>
      <vt:lpstr>Times New Roman</vt:lpstr>
      <vt:lpstr>Office Theme</vt:lpstr>
      <vt:lpstr>SCS7023</vt:lpstr>
      <vt:lpstr>UNIT 3</vt:lpstr>
      <vt:lpstr>OVERVIEW OF  CLOUD COMPUTING</vt:lpstr>
      <vt:lpstr>CLOUD DEPLOYMENT MODELS</vt:lpstr>
      <vt:lpstr>CLOUD DEPLOYMENT  MODELS</vt:lpstr>
      <vt:lpstr>PowerPoint Presentation</vt:lpstr>
      <vt:lpstr>PUBLIC CLOUD</vt:lpstr>
      <vt:lpstr>PUBLIC CLOUD </vt:lpstr>
      <vt:lpstr>PRIVATE CLOUD</vt:lpstr>
      <vt:lpstr>PRIVATE CLOUD</vt:lpstr>
      <vt:lpstr>PRIVATE CLOUD</vt:lpstr>
      <vt:lpstr>HYBRID CLOUD</vt:lpstr>
      <vt:lpstr>HYPERVISOR WHAT IS VIRTUALIZATION?</vt:lpstr>
      <vt:lpstr>WHAT IS VIRTUALIZATION?</vt:lpstr>
      <vt:lpstr>WHAT IS VIRTUALIZATION?</vt:lpstr>
      <vt:lpstr>TYPICAL SERVER VIRTUALIZATION DEPLOYMENT</vt:lpstr>
      <vt:lpstr>PowerPoint Presentation</vt:lpstr>
      <vt:lpstr>Types of Virtualization</vt:lpstr>
      <vt:lpstr>Approaches or ways to virtualizes  cloud servers.</vt:lpstr>
      <vt:lpstr>Virtualization</vt:lpstr>
      <vt:lpstr>Virtualization</vt:lpstr>
      <vt:lpstr>Virtualization</vt:lpstr>
      <vt:lpstr>Software virtualization</vt:lpstr>
      <vt:lpstr>Server virtualization:</vt:lpstr>
      <vt:lpstr>Primary uses of server virtualization  are:</vt:lpstr>
      <vt:lpstr>HYPERVISOR</vt:lpstr>
      <vt:lpstr>PowerPoint Presentation</vt:lpstr>
      <vt:lpstr>TYPICAL VDI(Virtual Desktop Infrastructure) DEPLOYMENT</vt:lpstr>
      <vt:lpstr>ORIGIN OF HYPERVISOR</vt:lpstr>
      <vt:lpstr>SECURITY ISSUES IN  HYPERVISOR</vt:lpstr>
      <vt:lpstr>SECURITY SOLUTIONS</vt:lpstr>
      <vt:lpstr>SECURITY OPPORTUNITIES</vt:lpstr>
      <vt:lpstr>CLASSIFICATIONS OF  HYPERVISOR</vt:lpstr>
      <vt:lpstr>CLASSIFICATIONS OF  HYPERVISOR</vt:lpstr>
      <vt:lpstr>CLASSIFICATIONS OF  HYPERVISOR</vt:lpstr>
      <vt:lpstr>CLASSIFICATIONS OF  HYPERVISOR</vt:lpstr>
      <vt:lpstr>PowerPoint Presentation</vt:lpstr>
      <vt:lpstr>LEADING HYPERVISORS</vt:lpstr>
      <vt:lpstr>PowerPoint Presentation</vt:lpstr>
      <vt:lpstr>CASE STUDIES : VMware</vt:lpstr>
      <vt:lpstr>VMware ESX (Elastic Sky X) and  ESX i (ESX Integrated)</vt:lpstr>
      <vt:lpstr>PowerPoint Presentation</vt:lpstr>
      <vt:lpstr>VMware ESX Architecture</vt:lpstr>
      <vt:lpstr>VMware ESXi </vt:lpstr>
      <vt:lpstr>VMware ESXi Architecture</vt:lpstr>
      <vt:lpstr>PowerPoint Presentation</vt:lpstr>
      <vt:lpstr>CASE STUDIES : HYPER V</vt:lpstr>
      <vt:lpstr>HYPER V ARCHITECTURE</vt:lpstr>
      <vt:lpstr>HYPER V ARCHITECTURE</vt:lpstr>
      <vt:lpstr>CASE STUDIES : XEN</vt:lpstr>
      <vt:lpstr>VIRTUALIZATION IN XEN</vt:lpstr>
      <vt:lpstr>WHY TO USE XEN?</vt:lpstr>
      <vt:lpstr>CASE STUDIES : XEN</vt:lpstr>
      <vt:lpstr>XEN ARCHITECTURE</vt:lpstr>
      <vt:lpstr>XEN ARCHITECTURE</vt:lpstr>
      <vt:lpstr>ARCHITECTURE OF XEN</vt:lpstr>
      <vt:lpstr>ARCHITECTURE OF XEN</vt:lpstr>
      <vt:lpstr>CASE STUDIES : KVM</vt:lpstr>
      <vt:lpstr>KVM</vt:lpstr>
      <vt:lpstr>Virtual Private Servers: Cloud services</vt:lpstr>
      <vt:lpstr>CASE STUDIES : VIRTUAL BOX</vt:lpstr>
      <vt:lpstr>PowerPoint Presentation</vt:lpstr>
      <vt:lpstr>KEY FEATURES OF  VIRTUAL BOX</vt:lpstr>
      <vt:lpstr>KEY FEATURES OF  VIRTUAL BOX</vt:lpstr>
      <vt:lpstr>CASE STUDIES : EUCALYPTUS</vt:lpstr>
      <vt:lpstr>WHY EUCALYPTUS?</vt:lpstr>
      <vt:lpstr>WHY EUCALYPTUS?</vt:lpstr>
      <vt:lpstr>WHY EUCALYPTUS?</vt:lpstr>
      <vt:lpstr>SECURITY BASED  EUCALYPTUS</vt:lpstr>
      <vt:lpstr>COMPONENTS OF  EUCALYPTUS</vt:lpstr>
      <vt:lpstr>ARCHITECTURE OF  EUCALYPTUS</vt:lpstr>
      <vt:lpstr>COMPONENTS OF  EUCALYPTUS</vt:lpstr>
      <vt:lpstr>COMPONENTS OF  EUCALYPTUS</vt:lpstr>
      <vt:lpstr>PowerPoint Presentation</vt:lpstr>
      <vt:lpstr>COMPONENTS OF  EUCALYPTUS</vt:lpstr>
      <vt:lpstr>PowerPoint Presentation</vt:lpstr>
      <vt:lpstr>BENEFITS OF EUCALYPTUS</vt:lpstr>
      <vt:lpstr>ADVANTAGES OF HYPERVISOR</vt:lpstr>
      <vt:lpstr>ADVANTAGES OF HYPERVISOR</vt:lpstr>
      <vt:lpstr>DISADVANTAGES</vt:lpstr>
      <vt:lpstr>OS Virtualization</vt:lpstr>
      <vt:lpstr>Basic types of virtual machines</vt:lpstr>
      <vt:lpstr>PowerPoint Presentation</vt:lpstr>
      <vt:lpstr>Server virtualization </vt:lpstr>
      <vt:lpstr>How a Virtual Machine Works </vt:lpstr>
      <vt:lpstr>Hypervisor configuration</vt:lpstr>
      <vt:lpstr>Summary on Virtual Machines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AjinHari's PC</cp:lastModifiedBy>
  <cp:revision>220</cp:revision>
  <dcterms:created xsi:type="dcterms:W3CDTF">2020-08-23T13:35:42Z</dcterms:created>
  <dcterms:modified xsi:type="dcterms:W3CDTF">2021-09-09T03:08:01Z</dcterms:modified>
</cp:coreProperties>
</file>